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1"/>
  </p:sldMasterIdLst>
  <p:notesMasterIdLst>
    <p:notesMasterId r:id="rId13"/>
  </p:notesMasterIdLst>
  <p:sldIdLst>
    <p:sldId id="258" r:id="rId2"/>
    <p:sldId id="259" r:id="rId3"/>
    <p:sldId id="261" r:id="rId4"/>
    <p:sldId id="262" r:id="rId5"/>
    <p:sldId id="263" r:id="rId6"/>
    <p:sldId id="264" r:id="rId7"/>
    <p:sldId id="266" r:id="rId8"/>
    <p:sldId id="268" r:id="rId9"/>
    <p:sldId id="260" r:id="rId10"/>
    <p:sldId id="267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711"/>
    <p:restoredTop sz="95410"/>
  </p:normalViewPr>
  <p:slideViewPr>
    <p:cSldViewPr snapToGrid="0" snapToObjects="1">
      <p:cViewPr varScale="1">
        <p:scale>
          <a:sx n="86" d="100"/>
          <a:sy n="86" d="100"/>
        </p:scale>
        <p:origin x="9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DEC04-F298-7341-9C4D-CC1B13EBD876}" type="datetimeFigureOut">
              <a:rPr lang="pt-BR" smtClean="0"/>
              <a:t>05/12/2025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Clique para editar os estilos de texto mestres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390D1-1900-7B40-B513-6973187F01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9372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5C4B6-ECED-2549-93D1-8A77BB1C6454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4371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5C4B6-ECED-2549-93D1-8A77BB1C6454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66641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390D1-1900-7B40-B513-6973187F0101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862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Clique para editar estilo do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2207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Clique para editar estilo do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Arraste a imagem para o espaço reservado ou clique no ícone para adicionar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728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346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Clique para editar estilo do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22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3348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Clique para editar estilo do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2898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Clique para editar estilo do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740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Clique para editar os estilos de texto mestres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Clique para editar estilo do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8178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Clique para editar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Clique para editar os estilos de texto mestres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783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Clique para editar os estilos de texto mestres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398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223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Clique para editar os estilos de texto mestres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Clique para editar os estilos de texto mestres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014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Clique para editar os estilos de texto mestres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Clique para editar os estilos de texto mestres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58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Clique para editar estilo do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481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760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Clique para editar os estilos de texto mestres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84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Clique para editar estilo do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Arraste a imagem para o espaço reservado ou clique no ícone para adicionar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289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Clique para editar os estilos de texto mestres</a:t>
            </a:r>
          </a:p>
          <a:p>
            <a:pPr lvl="1"/>
            <a:r>
              <a:rPr lang="en-US"/>
              <a:t>Segundo nível</a:t>
            </a:r>
          </a:p>
          <a:p>
            <a:pPr lvl="2"/>
            <a:r>
              <a:rPr lang="en-US"/>
              <a:t>Terceiro nível</a:t>
            </a:r>
          </a:p>
          <a:p>
            <a:pPr lvl="3"/>
            <a:r>
              <a:rPr lang="en-US"/>
              <a:t>Quarto nível</a:t>
            </a:r>
          </a:p>
          <a:p>
            <a:pPr lvl="4"/>
            <a:r>
              <a:rPr lang="en-US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12/5/2025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475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5661" y="2534098"/>
            <a:ext cx="9182634" cy="2540491"/>
          </a:xfrm>
        </p:spPr>
        <p:txBody>
          <a:bodyPr>
            <a:normAutofit/>
          </a:bodyPr>
          <a:lstStyle/>
          <a:p>
            <a:pPr algn="ctr"/>
            <a:r>
              <a:rPr lang="pt-BR" sz="3200" dirty="0">
                <a:solidFill>
                  <a:schemeClr val="bg1"/>
                </a:solidFill>
                <a:latin typeface="Apple LiGothic" charset="0"/>
                <a:ea typeface="Apple LiGothic" charset="0"/>
                <a:cs typeface="Apple LiGothic" charset="0"/>
              </a:rPr>
              <a:t>PROTOCOLO DE CIRURGIAS ELETIVAS DO CHAA</a:t>
            </a:r>
            <a:br>
              <a:rPr lang="pt-BR" sz="3200" dirty="0">
                <a:solidFill>
                  <a:schemeClr val="bg1"/>
                </a:solidFill>
                <a:latin typeface="Apple LiGothic" charset="0"/>
                <a:ea typeface="Apple LiGothic" charset="0"/>
                <a:cs typeface="Apple LiGothic" charset="0"/>
              </a:rPr>
            </a:br>
            <a:r>
              <a:rPr lang="pt-BR" sz="3200" dirty="0">
                <a:solidFill>
                  <a:schemeClr val="bg1"/>
                </a:solidFill>
                <a:latin typeface="Apple LiGothic" charset="0"/>
                <a:ea typeface="Apple LiGothic" charset="0"/>
                <a:cs typeface="Apple LiGothic" charset="0"/>
              </a:rPr>
              <a:t>EM TEMPOS DE PANDEMIA DO COVID-19</a:t>
            </a:r>
            <a:br>
              <a:rPr lang="pt-BR" sz="3200" dirty="0">
                <a:solidFill>
                  <a:schemeClr val="bg1"/>
                </a:solidFill>
                <a:latin typeface="Apple LiGothic" charset="0"/>
                <a:ea typeface="Apple LiGothic" charset="0"/>
                <a:cs typeface="Apple LiGothic" charset="0"/>
              </a:rPr>
            </a:br>
            <a:r>
              <a:rPr lang="pt-BR" sz="3200" dirty="0">
                <a:solidFill>
                  <a:schemeClr val="bg1"/>
                </a:solidFill>
                <a:latin typeface="Apple LiGothic" charset="0"/>
                <a:ea typeface="Apple LiGothic" charset="0"/>
                <a:cs typeface="Apple LiGothic" charset="0"/>
              </a:rPr>
              <a:t>novo – 09/06/2020</a:t>
            </a:r>
            <a:br>
              <a:rPr lang="pt-BR" sz="3200" dirty="0">
                <a:solidFill>
                  <a:schemeClr val="bg1"/>
                </a:solidFill>
                <a:latin typeface="Apple LiGothic" charset="0"/>
                <a:ea typeface="Apple LiGothic" charset="0"/>
                <a:cs typeface="Apple LiGothic" charset="0"/>
              </a:rPr>
            </a:br>
            <a:r>
              <a:rPr lang="pt-BR" sz="3200" dirty="0">
                <a:solidFill>
                  <a:schemeClr val="bg1"/>
                </a:solidFill>
                <a:latin typeface="Apple LiGothic" charset="0"/>
                <a:ea typeface="Apple LiGothic" charset="0"/>
                <a:cs typeface="Apple LiGothic" charset="0"/>
              </a:rPr>
              <a:t>revisado 07/07/2020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78867" y="5407377"/>
            <a:ext cx="8676222" cy="1213556"/>
          </a:xfrm>
        </p:spPr>
        <p:txBody>
          <a:bodyPr>
            <a:normAutofit/>
          </a:bodyPr>
          <a:lstStyle/>
          <a:p>
            <a:pPr algn="ctr"/>
            <a:r>
              <a:rPr lang="pt-BR" sz="1400" dirty="0">
                <a:solidFill>
                  <a:schemeClr val="bg1"/>
                </a:solidFill>
              </a:rPr>
              <a:t>DIRE</a:t>
            </a:r>
            <a:r>
              <a:rPr lang="en-US" sz="1400" dirty="0">
                <a:solidFill>
                  <a:schemeClr val="bg1"/>
                </a:solidFill>
              </a:rPr>
              <a:t>ÇÃO TÉCNICA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DIREÇÃO CLÍNICA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DIREÇÃO ADMINISTRATIVA</a:t>
            </a:r>
            <a:endParaRPr lang="pt-BR" sz="1400" dirty="0">
              <a:solidFill>
                <a:schemeClr val="bg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2239897" y="364453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85E2A4EA-BB80-3FF2-765B-0D8F193D8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3079" y="1100963"/>
            <a:ext cx="2765842" cy="1266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354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ço Reservado para Conteúdo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72886884"/>
              </p:ext>
            </p:extLst>
          </p:nvPr>
        </p:nvGraphicFramePr>
        <p:xfrm>
          <a:off x="0" y="2547010"/>
          <a:ext cx="12192000" cy="3674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50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85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52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32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70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989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0825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224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762000">
                <a:tc gridSpan="2"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EXAMES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LABORATORIO</a:t>
                      </a:r>
                    </a:p>
                    <a:p>
                      <a:pPr algn="ctr"/>
                      <a:r>
                        <a:rPr lang="pt-BR" sz="140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OU CLINICA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QUANDO</a:t>
                      </a:r>
                      <a:r>
                        <a:rPr lang="pt-BR" sz="1400" baseline="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FAZER</a:t>
                      </a:r>
                      <a:endParaRPr lang="pt-BR" sz="1400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TEMPO MAXIMO PARA SE TER O RESULTADO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DATA DA SOLICITA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ÇÃO</a:t>
                      </a:r>
                    </a:p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E REALIZAÇÃO</a:t>
                      </a:r>
                      <a:endParaRPr lang="pt-BR" sz="1400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DATA PROVAVEL DO RESULTADO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DATA DA CIRURGIA</a:t>
                      </a:r>
                    </a:p>
                    <a:p>
                      <a:pPr algn="ctr"/>
                      <a:r>
                        <a:rPr lang="pt-BR" sz="140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E HORA</a:t>
                      </a:r>
                      <a:endParaRPr lang="pt-B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488">
                <a:tc gridSpan="2"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RT-PCR COVID-19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LABIMED</a:t>
                      </a:r>
                    </a:p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OU OUTRO LAB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AMBULATORIAL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TRES DIAS (72 HORAS)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639">
                <a:tc gridSpan="2"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</a:rPr>
                        <a:t>OUTROS EXAMES</a:t>
                      </a: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974">
                <a:tc gridSpan="1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587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>
                          <a:solidFill>
                            <a:schemeClr val="bg1"/>
                          </a:solidFill>
                        </a:rPr>
                        <a:t>INICIO </a:t>
                      </a:r>
                    </a:p>
                    <a:p>
                      <a:pPr algn="ctr"/>
                      <a:endParaRPr lang="pt-BR" sz="2000" b="1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pt-BR" sz="2000" b="1" dirty="0">
                          <a:solidFill>
                            <a:schemeClr val="bg1"/>
                          </a:solidFill>
                        </a:rPr>
                        <a:t>DIA DA CONSULTA</a:t>
                      </a:r>
                    </a:p>
                    <a:p>
                      <a:pPr algn="ctr"/>
                      <a:endParaRPr lang="pt-BR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pt-BR" b="1" dirty="0"/>
                    </a:p>
                    <a:p>
                      <a:pPr algn="ctr"/>
                      <a:r>
                        <a:rPr lang="pt-BR" sz="2400" b="1" dirty="0"/>
                        <a:t>72 HS ANTES</a:t>
                      </a:r>
                    </a:p>
                    <a:p>
                      <a:pPr algn="ctr"/>
                      <a:endParaRPr lang="pt-BR" b="1" dirty="0"/>
                    </a:p>
                    <a:p>
                      <a:pPr algn="ctr"/>
                      <a:r>
                        <a:rPr lang="pt-BR" sz="1800" b="1" dirty="0"/>
                        <a:t>RT-PCR - CORONAV</a:t>
                      </a:r>
                      <a:r>
                        <a:rPr lang="en-US" sz="1800" b="1" dirty="0"/>
                        <a:t>ÍRUS</a:t>
                      </a:r>
                      <a:endParaRPr lang="pt-BR" sz="18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pt-BR" sz="2000" b="1" dirty="0"/>
                    </a:p>
                    <a:p>
                      <a:pPr algn="ctr"/>
                      <a:r>
                        <a:rPr lang="pt-BR" sz="2000" b="1" dirty="0"/>
                        <a:t>48 HS.</a:t>
                      </a:r>
                      <a:r>
                        <a:rPr lang="pt-BR" sz="2000" b="1" baseline="0" dirty="0"/>
                        <a:t> </a:t>
                      </a:r>
                      <a:r>
                        <a:rPr lang="pt-BR" sz="2000" b="1" dirty="0"/>
                        <a:t>ANTES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400" b="1" dirty="0"/>
                        <a:t>24</a:t>
                      </a:r>
                      <a:r>
                        <a:rPr lang="pt-BR" sz="2400" b="1" baseline="0" dirty="0"/>
                        <a:t> HS.  ANTES</a:t>
                      </a:r>
                    </a:p>
                    <a:p>
                      <a:pPr algn="ctr"/>
                      <a:r>
                        <a:rPr lang="en-US" sz="1800" b="1" baseline="0" dirty="0"/>
                        <a:t>ENTRAR EM CONTATO</a:t>
                      </a:r>
                    </a:p>
                    <a:p>
                      <a:pPr algn="ctr"/>
                      <a:r>
                        <a:rPr lang="en-US" sz="1800" b="1" baseline="0" dirty="0"/>
                        <a:t>COM ENFERMEIRA KERLEN POLLI</a:t>
                      </a:r>
                    </a:p>
                    <a:p>
                      <a:pPr algn="ctr"/>
                      <a:r>
                        <a:rPr lang="pt-BR" sz="1800" b="1" dirty="0"/>
                        <a:t>FONE -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pt-BR" b="1" dirty="0"/>
                    </a:p>
                    <a:p>
                      <a:pPr algn="ctr"/>
                      <a:r>
                        <a:rPr lang="pt-BR" sz="2400" b="1" dirty="0"/>
                        <a:t>DIA DA CIRURGIA</a:t>
                      </a:r>
                    </a:p>
                    <a:p>
                      <a:pPr algn="ctr"/>
                      <a:endParaRPr lang="pt-BR" sz="2400" b="1" dirty="0"/>
                    </a:p>
                    <a:p>
                      <a:pPr algn="ctr"/>
                      <a:r>
                        <a:rPr lang="pt-BR" b="1" dirty="0"/>
                        <a:t>......./......../...........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CaixaDeTexto 1"/>
          <p:cNvSpPr txBox="1"/>
          <p:nvPr/>
        </p:nvSpPr>
        <p:spPr>
          <a:xfrm>
            <a:off x="194280" y="317736"/>
            <a:ext cx="8430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chemeClr val="bg1"/>
                </a:solidFill>
              </a:rPr>
              <a:t>FIG. 4.  COMO ORIENTAR O PACIENTE  PARA EVITAR PROBLEMAS EM RELA</a:t>
            </a:r>
            <a:r>
              <a:rPr lang="en-US" sz="2400" b="1" dirty="0">
                <a:solidFill>
                  <a:schemeClr val="bg1"/>
                </a:solidFill>
              </a:rPr>
              <a:t>ÇÃO</a:t>
            </a:r>
            <a:r>
              <a:rPr lang="pt-BR" sz="2400" b="1" dirty="0">
                <a:solidFill>
                  <a:schemeClr val="bg1"/>
                </a:solidFill>
              </a:rPr>
              <a:t> AO RESULTADO DO RT-PCR E DATA DA CIRURGIA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8B9925C4-3642-8977-B348-27E84CBD4A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2695" y="149094"/>
            <a:ext cx="2391051" cy="10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405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EXAME – RT-PCR - COVID-19 </a:t>
            </a:r>
            <a:r>
              <a:rPr lang="en-US" sz="16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is-I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(ver poss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ível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cobertura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pelas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operadoras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de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saúde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)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        </a:t>
            </a:r>
            <a:r>
              <a:rPr lang="en-US" sz="16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data da </a:t>
            </a:r>
            <a:r>
              <a:rPr lang="en-US" sz="1600" b="1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coleta</a:t>
            </a:r>
            <a:r>
              <a:rPr lang="en-US" sz="16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– TRES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dias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antes da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cirurgia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 </a:t>
            </a:r>
            <a:r>
              <a:rPr lang="en-US" sz="16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(AMBULATORIAL)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        </a:t>
            </a:r>
            <a:r>
              <a:rPr lang="en-US" sz="1600" b="1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laboratório</a:t>
            </a:r>
            <a:r>
              <a:rPr lang="en-US" sz="16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–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labimed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ou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outro da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preferência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 medico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assistente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(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observar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tempo para 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resultado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)</a:t>
            </a:r>
            <a:endParaRPr lang="is-IS" sz="16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r>
              <a:rPr lang="is-I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        </a:t>
            </a:r>
            <a:r>
              <a:rPr lang="is-IS" sz="16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hor</a:t>
            </a:r>
            <a:r>
              <a:rPr lang="en-US" sz="1600" b="1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ário</a:t>
            </a:r>
            <a:r>
              <a:rPr lang="en-US" sz="16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: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comercial</a:t>
            </a:r>
            <a:endParaRPr lang="is-IS" sz="16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r>
              <a:rPr lang="is-I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        </a:t>
            </a:r>
            <a:r>
              <a:rPr lang="is-IS" sz="16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tempo previsto para o resultado</a:t>
            </a:r>
            <a:r>
              <a:rPr lang="is-I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: 72 horas ap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ós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coleta</a:t>
            </a:r>
            <a:endParaRPr lang="en-US" sz="16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        </a:t>
            </a:r>
            <a:r>
              <a:rPr lang="en-US" sz="1600" b="1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resultado</a:t>
            </a:r>
            <a:r>
              <a:rPr lang="en-US" sz="16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1600" b="1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exame</a:t>
            </a:r>
            <a:r>
              <a:rPr lang="en-US" sz="16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: 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laboratório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labimed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informará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médico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 a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enfermeira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hcaa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através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wattsapp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                                          (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não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internar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se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não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tiver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resultado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exame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)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93B5F774-B978-FD47-8164-48B03E23A7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2695" y="149094"/>
            <a:ext cx="2391051" cy="10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344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7946" y="560230"/>
            <a:ext cx="4570765" cy="631065"/>
          </a:xfrm>
        </p:spPr>
        <p:txBody>
          <a:bodyPr>
            <a:normAutofit/>
          </a:bodyPr>
          <a:lstStyle/>
          <a:p>
            <a:r>
              <a:rPr lang="pt-BR" sz="2800" b="1" dirty="0">
                <a:solidFill>
                  <a:schemeClr val="bg1"/>
                </a:solidFill>
              </a:rPr>
              <a:t>OBJETIVOS DO PROTOCOLO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3843" y="1919111"/>
            <a:ext cx="11681138" cy="4610478"/>
          </a:xfrm>
        </p:spPr>
        <p:txBody>
          <a:bodyPr/>
          <a:lstStyle/>
          <a:p>
            <a:r>
              <a:rPr lang="pt-BR" dirty="0">
                <a:solidFill>
                  <a:schemeClr val="bg1"/>
                </a:solidFill>
              </a:rPr>
              <a:t>1. EVITAR A CIRURGIA ELETIVA EM PACIENTE COM A DOEN</a:t>
            </a:r>
            <a:r>
              <a:rPr lang="en-US" dirty="0">
                <a:solidFill>
                  <a:schemeClr val="bg1"/>
                </a:solidFill>
              </a:rPr>
              <a:t>ÇA</a:t>
            </a:r>
            <a:r>
              <a:rPr lang="pt-BR" dirty="0">
                <a:solidFill>
                  <a:schemeClr val="bg1"/>
                </a:solidFill>
              </a:rPr>
              <a:t> ATIVA DO COVID-19</a:t>
            </a:r>
          </a:p>
          <a:p>
            <a:pPr marL="0" indent="0">
              <a:buNone/>
            </a:pPr>
            <a:r>
              <a:rPr lang="pt-BR" dirty="0">
                <a:solidFill>
                  <a:schemeClr val="bg1"/>
                </a:solidFill>
              </a:rPr>
              <a:t>                     </a:t>
            </a:r>
            <a:r>
              <a:rPr lang="pt-BR" sz="1800" dirty="0">
                <a:solidFill>
                  <a:schemeClr val="bg1"/>
                </a:solidFill>
              </a:rPr>
              <a:t>PACIENTE SINTOM</a:t>
            </a:r>
            <a:r>
              <a:rPr lang="en-US" sz="1800" dirty="0">
                <a:solidFill>
                  <a:schemeClr val="bg1"/>
                </a:solidFill>
              </a:rPr>
              <a:t>ÁTICO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                               </a:t>
            </a:r>
            <a:r>
              <a:rPr lang="en-US" sz="1600" dirty="0">
                <a:solidFill>
                  <a:schemeClr val="bg1"/>
                </a:solidFill>
              </a:rPr>
              <a:t>NÃO DEVE SER OPERADO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                    </a:t>
            </a:r>
            <a:r>
              <a:rPr lang="en-US" sz="1800" dirty="0">
                <a:solidFill>
                  <a:schemeClr val="bg1"/>
                </a:solidFill>
              </a:rPr>
              <a:t>PACIENTE ASSINTOMÁTICO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                                    APOS  REALIZAR PROTOCOLO DO CHAA</a:t>
            </a:r>
          </a:p>
          <a:p>
            <a:r>
              <a:rPr lang="pt-BR" dirty="0">
                <a:solidFill>
                  <a:schemeClr val="bg1"/>
                </a:solidFill>
              </a:rPr>
              <a:t>2. DAR SEGURAN</a:t>
            </a:r>
            <a:r>
              <a:rPr lang="en-US" dirty="0">
                <a:solidFill>
                  <a:schemeClr val="bg1"/>
                </a:solidFill>
              </a:rPr>
              <a:t>ÇA AO PACIENTE, COLABORADORES E EQUIPE MÉDICA</a:t>
            </a:r>
          </a:p>
          <a:p>
            <a:r>
              <a:rPr lang="en-US" dirty="0">
                <a:solidFill>
                  <a:schemeClr val="bg1"/>
                </a:solidFill>
              </a:rPr>
              <a:t>3. EVITAR A CONTAMINAÇÃO DOS COLABORADORES E EQUIPE MÉDICA</a:t>
            </a:r>
          </a:p>
          <a:p>
            <a:r>
              <a:rPr lang="en-US" dirty="0">
                <a:solidFill>
                  <a:schemeClr val="bg1"/>
                </a:solidFill>
              </a:rPr>
              <a:t>4. EVITAR POSSIVEIS DANOS E ATÉ MORTE AOS PACIENTES COM CIRURGIAS POSTERGADAS</a:t>
            </a:r>
          </a:p>
          <a:p>
            <a:r>
              <a:rPr lang="en-US" dirty="0">
                <a:solidFill>
                  <a:schemeClr val="bg1"/>
                </a:solidFill>
              </a:rPr>
              <a:t>5. MANTER O HOSPITAL EM FUNCIONAMENTO</a:t>
            </a:r>
          </a:p>
          <a:p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B365378-DED2-978A-4B96-3AB71C660C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0972" y="328411"/>
            <a:ext cx="2765842" cy="1266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92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244" y="623971"/>
            <a:ext cx="7191023" cy="503583"/>
          </a:xfrm>
        </p:spPr>
        <p:txBody>
          <a:bodyPr>
            <a:normAutofit fontScale="90000"/>
          </a:bodyPr>
          <a:lstStyle/>
          <a:p>
            <a:r>
              <a:rPr lang="pt-BR" sz="2400" b="1" dirty="0">
                <a:solidFill>
                  <a:schemeClr val="bg1"/>
                </a:solidFill>
              </a:rPr>
              <a:t>PROTOCOLO CIRURGIAS ELETIVAS NO CHAA – DURANTE A PANDEMIA </a:t>
            </a:r>
            <a:r>
              <a:rPr lang="pt-BR" sz="2400" dirty="0">
                <a:solidFill>
                  <a:schemeClr val="bg1"/>
                </a:solidFill>
              </a:rPr>
              <a:t>– </a:t>
            </a:r>
            <a:r>
              <a:rPr lang="pt-BR" sz="2400" b="1" dirty="0">
                <a:solidFill>
                  <a:schemeClr val="bg1"/>
                </a:solidFill>
              </a:rPr>
              <a:t>COVID 19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546578"/>
            <a:ext cx="12192000" cy="51921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14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CONSULT</a:t>
            </a:r>
            <a:r>
              <a:rPr lang="en-US" sz="14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ÓRIO MÉDICO</a:t>
            </a:r>
          </a:p>
          <a:p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optar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pela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decisão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cirúrgica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cirurgião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deve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pesar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os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riscos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benefícios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da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cirurgia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eletiva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Prestar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atenção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se 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paciente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faz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parte do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grupo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de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risco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: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Idade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&gt; 65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anos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Diabético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Hipertenso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Obeso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Renal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Crônico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Imunodeficiente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Portador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de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Câncer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, DPOC.</a:t>
            </a:r>
          </a:p>
          <a:p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cirurgião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deve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explicar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paciente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familiares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sobre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protocolo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 CHAA, o qual tem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por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objetivo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dar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segurança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paciente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equipe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cirurgica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demais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colaboradores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Posteriormente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deve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preencher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questinário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padrão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elaborado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pelo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hospital,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visando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descartar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presença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de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algum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sintoma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ou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sinal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de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síndrome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gripal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e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possível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contato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com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suspeito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ou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confirmado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de Covid-19 (figura1), 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questionário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deve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estar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disponível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para 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cirurgião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no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seu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consultório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Se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tiver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alguma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resposta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positiva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no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questionário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ou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algum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dado do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exame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fisico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sugestivo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de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síndrome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gripal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cirurgia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deve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ser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suspensa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 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paciente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encaminhado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para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avalição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clinica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 posterior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remarcação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da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cirurgia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caso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investigação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seja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negativa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para Covid-19.</a:t>
            </a:r>
          </a:p>
          <a:p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Se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todas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as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respostas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questionário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forem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negativas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 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exame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fisico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 for normal,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solicitar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assinatura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consentimento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pós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informado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(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figura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2). </a:t>
            </a:r>
          </a:p>
          <a:p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médico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deve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ficar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com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uma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cópia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consentimento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no 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consultório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0E49AB2-CDCA-3DD4-01CB-9FB8170336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4914" y="242391"/>
            <a:ext cx="2765842" cy="1266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961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095022"/>
            <a:ext cx="12192000" cy="57629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</a:p>
          <a:p>
            <a:pPr>
              <a:buFont typeface="Arial" charset="0"/>
              <a:buChar char="•"/>
            </a:pP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paciente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deve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ser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esclarecido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da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situação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atual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riscos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procedimento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e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medidas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adotadas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para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evitar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complicações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O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consentimento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deve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conter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assinatura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paciente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acompanhante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(familiar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ou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responsável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legal) e do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médico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assistente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Após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assinatura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consentimento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fazer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marcação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da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cirurgia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no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bloco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cirurgico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para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orientar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o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paciente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/familiar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sobre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o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fluxograma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 do hospital, e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definir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provável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data para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coletar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o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exame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de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rt-pcr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(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figura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3).</a:t>
            </a:r>
          </a:p>
          <a:p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Na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marcação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 a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secretária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bloco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deve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indagar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 o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médico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se o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mesmo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explicou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o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protocolo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 hospital. </a:t>
            </a:r>
          </a:p>
          <a:p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marcação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deve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prever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o tempo para se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ter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o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resultado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exame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RT-PCR para Covid-19,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que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pode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levar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até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3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dias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(72 horas),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portanto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cirurgia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deve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ser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agendada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com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intervalo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minimo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 de 3-4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dias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 hospital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disponibilizou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enfermeira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Kerlen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Polli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que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estará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disposição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para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esclarecimento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de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duvidas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orientar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sobre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coleta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exame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momento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da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internação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Entrar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em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contato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pelo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telefone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pt-BR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3220-4463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ou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pelo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ramal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4463, das 13:30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às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17:30 </a:t>
            </a:r>
            <a:r>
              <a:rPr lang="en-US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hs</a:t>
            </a:r>
            <a:r>
              <a:rPr lang="en-US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</a:t>
            </a:r>
            <a:endParaRPr lang="pt-BR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16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Antes de  </a:t>
            </a:r>
            <a:r>
              <a:rPr lang="en-US" sz="20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ser</a:t>
            </a: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transferido</a:t>
            </a: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ao</a:t>
            </a: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bloco</a:t>
            </a: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cirúrgico</a:t>
            </a: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é</a:t>
            </a: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obrigatório</a:t>
            </a: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o </a:t>
            </a:r>
            <a:r>
              <a:rPr lang="en-US" sz="20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preenchimento</a:t>
            </a: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 check-list </a:t>
            </a:r>
            <a:r>
              <a:rPr lang="en-US" sz="20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pré-operatório</a:t>
            </a: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(</a:t>
            </a:r>
            <a:r>
              <a:rPr lang="en-US" sz="20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figura</a:t>
            </a: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4), </a:t>
            </a:r>
            <a:r>
              <a:rPr lang="en-US" sz="20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onde</a:t>
            </a: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consta</a:t>
            </a: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o </a:t>
            </a:r>
            <a:r>
              <a:rPr lang="en-US" sz="20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histórico</a:t>
            </a: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dos dados </a:t>
            </a:r>
            <a:r>
              <a:rPr lang="en-US" sz="20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pertinentes</a:t>
            </a: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à</a:t>
            </a: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segurança</a:t>
            </a: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20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procedimeto</a:t>
            </a: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cirúrgico</a:t>
            </a:r>
            <a:r>
              <a:rPr lang="en-US" sz="2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</a:t>
            </a:r>
            <a:endParaRPr lang="en-US" sz="14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endParaRPr lang="pt-BR" sz="16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B1C0A373-497D-9761-15AC-0266E81480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147" y="164260"/>
            <a:ext cx="2765842" cy="1266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726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92809" y="622624"/>
            <a:ext cx="8238769" cy="506278"/>
          </a:xfrm>
        </p:spPr>
        <p:txBody>
          <a:bodyPr>
            <a:normAutofit/>
          </a:bodyPr>
          <a:lstStyle/>
          <a:p>
            <a:r>
              <a:rPr lang="pt-BR" sz="2400" b="1" dirty="0">
                <a:solidFill>
                  <a:schemeClr val="bg1"/>
                </a:solidFill>
              </a:rPr>
              <a:t>PROTOCOLO PARA CIRURGIA NO CHAA – figura 1</a:t>
            </a:r>
          </a:p>
        </p:txBody>
      </p:sp>
      <p:graphicFrame>
        <p:nvGraphicFramePr>
          <p:cNvPr id="12" name="Espaço Reservado para Conteúdo 11"/>
          <p:cNvGraphicFramePr>
            <a:graphicFrameLocks noGrp="1"/>
          </p:cNvGraphicFramePr>
          <p:nvPr>
            <p:ph sz="half" idx="1"/>
          </p:nvPr>
        </p:nvGraphicFramePr>
        <p:xfrm>
          <a:off x="106363" y="1917354"/>
          <a:ext cx="5598616" cy="3770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2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16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4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3815"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bg1"/>
                          </a:solidFill>
                        </a:rPr>
                        <a:t>SINAL/SINTOMA</a:t>
                      </a: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bg1"/>
                          </a:solidFill>
                        </a:rPr>
                        <a:t>SIM</a:t>
                      </a: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ÃO</a:t>
                      </a:r>
                      <a:endParaRPr lang="pt-B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67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FEBRE (&gt;37.5</a:t>
                      </a:r>
                      <a:r>
                        <a:rPr lang="pt-BR" sz="1400" b="1" baseline="30000" dirty="0">
                          <a:solidFill>
                            <a:schemeClr val="bg1"/>
                          </a:solidFill>
                        </a:rPr>
                        <a:t>0 </a:t>
                      </a:r>
                      <a:r>
                        <a:rPr lang="pt-BR" sz="1400" b="1" baseline="0" dirty="0">
                          <a:solidFill>
                            <a:schemeClr val="bg1"/>
                          </a:solidFill>
                        </a:rPr>
                        <a:t>C)</a:t>
                      </a:r>
                      <a:endParaRPr lang="pt-BR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202">
                <a:tc>
                  <a:txBody>
                    <a:bodyPr/>
                    <a:lstStyle/>
                    <a:p>
                      <a:r>
                        <a:rPr lang="pt-BR" sz="1400" b="1" dirty="0">
                          <a:latin typeface="Arial" charset="0"/>
                          <a:ea typeface="Arial" charset="0"/>
                          <a:cs typeface="Arial" charset="0"/>
                        </a:rPr>
                        <a:t>TOSSE</a:t>
                      </a: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714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Arial" charset="0"/>
                          <a:ea typeface="Arial" charset="0"/>
                          <a:cs typeface="Arial" charset="0"/>
                        </a:rPr>
                        <a:t>ESCARRO</a:t>
                      </a:r>
                      <a:endParaRPr lang="pt-BR" sz="1400" b="1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251">
                <a:tc>
                  <a:txBody>
                    <a:bodyPr/>
                    <a:lstStyle/>
                    <a:p>
                      <a:r>
                        <a:rPr lang="pt-BR" sz="1400" b="1" dirty="0">
                          <a:latin typeface="Arial" charset="0"/>
                          <a:ea typeface="Arial" charset="0"/>
                          <a:cs typeface="Arial" charset="0"/>
                        </a:rPr>
                        <a:t>DOR DE GARGANTA</a:t>
                      </a: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9527">
                <a:tc>
                  <a:txBody>
                    <a:bodyPr/>
                    <a:lstStyle/>
                    <a:p>
                      <a:r>
                        <a:rPr lang="pt-BR" sz="1400" b="1" dirty="0">
                          <a:latin typeface="Arial" charset="0"/>
                          <a:ea typeface="Arial" charset="0"/>
                          <a:cs typeface="Arial" charset="0"/>
                        </a:rPr>
                        <a:t>CANSA</a:t>
                      </a:r>
                      <a:r>
                        <a:rPr lang="en-US" sz="1400" b="1" dirty="0">
                          <a:latin typeface="Arial" charset="0"/>
                          <a:ea typeface="Arial" charset="0"/>
                          <a:cs typeface="Arial" charset="0"/>
                        </a:rPr>
                        <a:t>ÇO</a:t>
                      </a:r>
                      <a:endParaRPr lang="pt-BR" sz="1400" b="1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543">
                <a:tc>
                  <a:txBody>
                    <a:bodyPr/>
                    <a:lstStyle/>
                    <a:p>
                      <a:r>
                        <a:rPr lang="pt-BR" sz="1400" b="1" dirty="0">
                          <a:latin typeface="Arial" charset="0"/>
                          <a:ea typeface="Arial" charset="0"/>
                          <a:cs typeface="Arial" charset="0"/>
                        </a:rPr>
                        <a:t>DISPN</a:t>
                      </a:r>
                      <a:r>
                        <a:rPr lang="en-US" sz="1400" b="1" dirty="0">
                          <a:latin typeface="Arial" charset="0"/>
                          <a:ea typeface="Arial" charset="0"/>
                          <a:cs typeface="Arial" charset="0"/>
                        </a:rPr>
                        <a:t>ÉIA</a:t>
                      </a:r>
                      <a:endParaRPr lang="pt-BR" sz="1400" b="1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072">
                <a:tc>
                  <a:txBody>
                    <a:bodyPr/>
                    <a:lstStyle/>
                    <a:p>
                      <a:r>
                        <a:rPr lang="pt-BR" sz="1400" b="1" dirty="0">
                          <a:latin typeface="Arial" charset="0"/>
                          <a:ea typeface="Arial" charset="0"/>
                          <a:cs typeface="Arial" charset="0"/>
                        </a:rPr>
                        <a:t>CORIZA</a:t>
                      </a: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1340">
                <a:tc>
                  <a:txBody>
                    <a:bodyPr/>
                    <a:lstStyle/>
                    <a:p>
                      <a:r>
                        <a:rPr lang="pt-BR" sz="1400" b="1" dirty="0">
                          <a:latin typeface="Arial" charset="0"/>
                          <a:ea typeface="Arial" charset="0"/>
                          <a:cs typeface="Arial" charset="0"/>
                        </a:rPr>
                        <a:t>CONGEST</a:t>
                      </a:r>
                      <a:r>
                        <a:rPr lang="en-US" sz="1400" b="1" dirty="0">
                          <a:latin typeface="Arial" charset="0"/>
                          <a:ea typeface="Arial" charset="0"/>
                          <a:cs typeface="Arial" charset="0"/>
                        </a:rPr>
                        <a:t>ÃO NASAL</a:t>
                      </a:r>
                      <a:endParaRPr lang="pt-BR" sz="1400" b="1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0373">
                <a:tc>
                  <a:txBody>
                    <a:bodyPr/>
                    <a:lstStyle/>
                    <a:p>
                      <a:r>
                        <a:rPr lang="pt-BR" sz="1400" b="1" dirty="0">
                          <a:latin typeface="Arial" charset="0"/>
                          <a:ea typeface="Arial" charset="0"/>
                          <a:cs typeface="Arial" charset="0"/>
                        </a:rPr>
                        <a:t>DORES NO CORPO</a:t>
                      </a: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0373">
                <a:tc>
                  <a:txBody>
                    <a:bodyPr/>
                    <a:lstStyle/>
                    <a:p>
                      <a:r>
                        <a:rPr lang="pt-BR" sz="1400" b="1" dirty="0">
                          <a:latin typeface="Arial" charset="0"/>
                          <a:ea typeface="Arial" charset="0"/>
                          <a:cs typeface="Arial" charset="0"/>
                        </a:rPr>
                        <a:t>ALTERA</a:t>
                      </a:r>
                      <a:r>
                        <a:rPr lang="en-US" sz="1400" b="1" dirty="0">
                          <a:latin typeface="Arial" charset="0"/>
                          <a:ea typeface="Arial" charset="0"/>
                          <a:cs typeface="Arial" charset="0"/>
                        </a:rPr>
                        <a:t>ÇÃO NO PALADAR/OLFATO</a:t>
                      </a:r>
                      <a:endParaRPr lang="pt-BR" sz="1400" b="1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3145">
                <a:tc>
                  <a:txBody>
                    <a:bodyPr/>
                    <a:lstStyle/>
                    <a:p>
                      <a:r>
                        <a:rPr lang="pt-BR" sz="1400" b="1" dirty="0">
                          <a:latin typeface="Arial" charset="0"/>
                          <a:ea typeface="Arial" charset="0"/>
                          <a:cs typeface="Arial" charset="0"/>
                        </a:rPr>
                        <a:t>DIARR</a:t>
                      </a:r>
                      <a:r>
                        <a:rPr lang="en-US" sz="1400" b="1" dirty="0">
                          <a:latin typeface="Arial" charset="0"/>
                          <a:ea typeface="Arial" charset="0"/>
                          <a:cs typeface="Arial" charset="0"/>
                        </a:rPr>
                        <a:t>ÉIA</a:t>
                      </a:r>
                      <a:endParaRPr lang="pt-BR" sz="1400" b="1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13" name="Espaço Reservado para Conteúdo 12"/>
          <p:cNvGraphicFramePr>
            <a:graphicFrameLocks noGrp="1"/>
          </p:cNvGraphicFramePr>
          <p:nvPr>
            <p:ph sz="half" idx="2"/>
          </p:nvPr>
        </p:nvGraphicFramePr>
        <p:xfrm>
          <a:off x="5700244" y="1902733"/>
          <a:ext cx="6332161" cy="22197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56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6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51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26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5039"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PERGUNTAS</a:t>
                      </a: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SIM</a:t>
                      </a: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ÃO</a:t>
                      </a:r>
                      <a:endParaRPr lang="pt-BR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chemeClr val="bg1"/>
                          </a:solidFill>
                        </a:rPr>
                        <a:t>LOCAL</a:t>
                      </a: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095">
                <a:tc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REALIZOU VIAGEM PARA FORA DO PA</a:t>
                      </a: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Í</a:t>
                      </a:r>
                      <a:r>
                        <a:rPr lang="pt-BR" sz="1400" b="1" dirty="0" err="1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S</a:t>
                      </a:r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 (&lt; 14 DIAS)</a:t>
                      </a: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087">
                <a:tc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REALIZOU VIAGEM PARA OUTROS ESTADOS DO PA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ÍS   (&lt; 14 DIAS)</a:t>
                      </a:r>
                      <a:endParaRPr lang="pt-BR" sz="14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0863">
                <a:tc>
                  <a:txBody>
                    <a:bodyPr/>
                    <a:lstStyle/>
                    <a:p>
                      <a:r>
                        <a:rPr lang="pt-BR" sz="1400" b="1" dirty="0">
                          <a:latin typeface="Arial" charset="0"/>
                          <a:ea typeface="Arial" charset="0"/>
                          <a:cs typeface="Arial" charset="0"/>
                        </a:rPr>
                        <a:t>TEVE CONTATO COM PESSOA SUSPEITA, </a:t>
                      </a:r>
                      <a:r>
                        <a:rPr lang="en-US" sz="1400" b="1" dirty="0">
                          <a:latin typeface="Arial" charset="0"/>
                          <a:ea typeface="Arial" charset="0"/>
                          <a:cs typeface="Arial" charset="0"/>
                        </a:rPr>
                        <a:t> OU CONFIRMADA DE </a:t>
                      </a:r>
                      <a:r>
                        <a:rPr lang="pt-BR" sz="1400" b="1" dirty="0">
                          <a:latin typeface="Arial" charset="0"/>
                          <a:ea typeface="Arial" charset="0"/>
                          <a:cs typeface="Arial" charset="0"/>
                        </a:rPr>
                        <a:t>COVID-19 (&lt;14 DIAS)</a:t>
                      </a: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4" name="Espaço Reservado para Conteúdo 4"/>
          <p:cNvGraphicFramePr>
            <a:graphicFrameLocks/>
          </p:cNvGraphicFramePr>
          <p:nvPr/>
        </p:nvGraphicFramePr>
        <p:xfrm>
          <a:off x="5704979" y="4423680"/>
          <a:ext cx="6322690" cy="12638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20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06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96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64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80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32665">
                <a:tc gridSpan="6"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bg1"/>
                          </a:solidFill>
                        </a:rPr>
                        <a:t>EXAME FISICO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204"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/>
                          </a:solidFill>
                        </a:rPr>
                        <a:t>SINAIS VITAIS</a:t>
                      </a:r>
                    </a:p>
                  </a:txBody>
                  <a:tcP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TEMP       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PA mmHg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FC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FR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bg1"/>
                          </a:solidFill>
                        </a:rPr>
                        <a:t>SAT 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" name="Imagem 1">
            <a:extLst>
              <a:ext uri="{FF2B5EF4-FFF2-40B4-BE49-F238E27FC236}">
                <a16:creationId xmlns:a16="http://schemas.microsoft.com/office/drawing/2014/main" id="{C442CA21-D60E-4EA1-A950-4A53A1F06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0543" y="242392"/>
            <a:ext cx="2765842" cy="1266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941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48544" y="1591314"/>
            <a:ext cx="1135703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b="1" dirty="0">
                <a:solidFill>
                  <a:schemeClr val="bg1"/>
                </a:solidFill>
                <a:latin typeface="Calibri" charset="0"/>
              </a:rPr>
              <a:t>TERMO DE CONSENTIMENTO LIVRE E ESCLARECIDO PARA CIRURGIAS NÃO ADIÁVEIS EM SITUAÇÃO DE PANDEMIA COVID -19 </a:t>
            </a:r>
            <a:endParaRPr lang="pt-BR" sz="1400" dirty="0">
              <a:solidFill>
                <a:schemeClr val="bg1"/>
              </a:solidFill>
            </a:endParaRPr>
          </a:p>
          <a:p>
            <a:r>
              <a:rPr lang="pt-BR" sz="1400" dirty="0">
                <a:solidFill>
                  <a:schemeClr val="bg1"/>
                </a:solidFill>
                <a:latin typeface="Calibri" charset="0"/>
              </a:rPr>
              <a:t>Eu</a:t>
            </a:r>
            <a:r>
              <a:rPr lang="pt-BR" sz="1400" dirty="0">
                <a:solidFill>
                  <a:schemeClr val="bg1"/>
                </a:solidFill>
                <a:latin typeface="TimesNewRomanPSMT" charset="0"/>
              </a:rPr>
              <a:t>, </a:t>
            </a:r>
            <a:r>
              <a:rPr lang="pt-BR" sz="1100" dirty="0">
                <a:solidFill>
                  <a:schemeClr val="bg1"/>
                </a:solidFill>
                <a:latin typeface="TimesNewRomanPSMT" charset="0"/>
              </a:rPr>
              <a:t>________________________________________________________________, </a:t>
            </a:r>
            <a:r>
              <a:rPr lang="pt-BR" sz="1400" dirty="0">
                <a:solidFill>
                  <a:schemeClr val="bg1"/>
                </a:solidFill>
                <a:latin typeface="Calibri" charset="0"/>
              </a:rPr>
              <a:t>RG </a:t>
            </a:r>
            <a:r>
              <a:rPr lang="pt-BR" sz="1100" dirty="0">
                <a:solidFill>
                  <a:schemeClr val="bg1"/>
                </a:solidFill>
                <a:latin typeface="TimesNewRomanPSMT" charset="0"/>
              </a:rPr>
              <a:t>_________________________, </a:t>
            </a:r>
            <a:r>
              <a:rPr lang="pt-BR" sz="1400" dirty="0">
                <a:solidFill>
                  <a:schemeClr val="bg1"/>
                </a:solidFill>
                <a:latin typeface="Calibri" charset="0"/>
              </a:rPr>
              <a:t>na qualidade de paciente, ou </a:t>
            </a:r>
            <a:r>
              <a:rPr lang="pt-BR" sz="1400" dirty="0">
                <a:solidFill>
                  <a:schemeClr val="bg1"/>
                </a:solidFill>
                <a:latin typeface="TimesNewRomanPSMT" charset="0"/>
              </a:rPr>
              <a:t>_____________________________________________________, </a:t>
            </a:r>
            <a:r>
              <a:rPr lang="pt-BR" sz="1100" dirty="0">
                <a:solidFill>
                  <a:schemeClr val="bg1"/>
                </a:solidFill>
                <a:latin typeface="Calibri" charset="0"/>
              </a:rPr>
              <a:t>RG </a:t>
            </a:r>
            <a:r>
              <a:rPr lang="pt-BR" sz="1100" dirty="0">
                <a:solidFill>
                  <a:schemeClr val="bg1"/>
                </a:solidFill>
                <a:latin typeface="TimesNewRomanPSMT" charset="0"/>
              </a:rPr>
              <a:t>________________</a:t>
            </a:r>
            <a:r>
              <a:rPr lang="pt-BR" sz="1100" dirty="0">
                <a:solidFill>
                  <a:schemeClr val="bg1"/>
                </a:solidFill>
                <a:latin typeface="Calibri" charset="0"/>
              </a:rPr>
              <a:t>, </a:t>
            </a:r>
            <a:r>
              <a:rPr lang="pt-BR" sz="1400" dirty="0">
                <a:solidFill>
                  <a:schemeClr val="bg1"/>
                </a:solidFill>
                <a:latin typeface="Calibri" charset="0"/>
              </a:rPr>
              <a:t>na qualidade de </a:t>
            </a:r>
            <a:r>
              <a:rPr lang="pt-BR" sz="1400" dirty="0" err="1">
                <a:solidFill>
                  <a:schemeClr val="bg1"/>
                </a:solidFill>
                <a:latin typeface="Calibri" charset="0"/>
              </a:rPr>
              <a:t>responsável</a:t>
            </a:r>
            <a:r>
              <a:rPr lang="pt-BR" sz="1400" dirty="0">
                <a:solidFill>
                  <a:schemeClr val="bg1"/>
                </a:solidFill>
                <a:latin typeface="Calibri" charset="0"/>
              </a:rPr>
              <a:t> legal, depois 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de receber esclarecimentos a respeito do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diagnóstico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e ser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orientadao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(a) dos riscos e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benefícios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do tratamento, fui informado(a) sobre as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possíveis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repercussões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na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postergação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da cirurgia. </a:t>
            </a:r>
          </a:p>
          <a:p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Fui informado(a) pelo(a)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Dr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(a). _____________________________________________________, CRM ____________, que, o atraso na cirurgia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podera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́ acarretar piora do meu quadro cl</a:t>
            </a:r>
            <a:r>
              <a:rPr lang="en-US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ínico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e aumento na possibilidade de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complicações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. Fui orientado(a) que no meu caso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não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existe nesse momento, tratamento  capaz de substituir ou postergar, com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segurança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, a cirurgia. </a:t>
            </a:r>
          </a:p>
          <a:p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Estou ciente de que estamos vivendo uma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situação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de pandemia por COVID- 19 e que há risco de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contaminação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pelo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coronav</a:t>
            </a:r>
            <a:r>
              <a:rPr lang="en-US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írus</a:t>
            </a:r>
            <a:r>
              <a:rPr lang="en-US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durante o meu tratamento. Essa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contaminação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pode aumentar o risco de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complicações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no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pós-operatório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, com necessidade de interna</a:t>
            </a:r>
            <a:r>
              <a:rPr lang="en-US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ção</a:t>
            </a:r>
            <a:r>
              <a:rPr lang="en-US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em</a:t>
            </a:r>
            <a:r>
              <a:rPr lang="en-US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UTI, </a:t>
            </a:r>
            <a:r>
              <a:rPr lang="en-US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ventilação</a:t>
            </a:r>
            <a:r>
              <a:rPr lang="en-US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mecânica</a:t>
            </a:r>
            <a:r>
              <a:rPr lang="en-US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e </a:t>
            </a:r>
            <a:r>
              <a:rPr lang="en-US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até</a:t>
            </a:r>
            <a:r>
              <a:rPr lang="en-US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óbito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. </a:t>
            </a:r>
          </a:p>
          <a:p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Fui informado(a) em rela</a:t>
            </a:r>
            <a:r>
              <a:rPr lang="en-US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ção</a:t>
            </a:r>
            <a:r>
              <a:rPr lang="en-US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ao</a:t>
            </a:r>
            <a:r>
              <a:rPr lang="en-US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protocolo</a:t>
            </a:r>
            <a:r>
              <a:rPr lang="en-US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do hospital, para a </a:t>
            </a:r>
            <a:r>
              <a:rPr lang="en-US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realização</a:t>
            </a:r>
            <a:r>
              <a:rPr lang="en-US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de </a:t>
            </a:r>
            <a:r>
              <a:rPr lang="en-US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exames</a:t>
            </a:r>
            <a:r>
              <a:rPr lang="en-US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laboratoriais</a:t>
            </a:r>
            <a:r>
              <a:rPr lang="en-US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(RT-PCR para </a:t>
            </a:r>
            <a:r>
              <a:rPr lang="en-US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coronavírus</a:t>
            </a:r>
            <a:r>
              <a:rPr lang="en-US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), </a:t>
            </a:r>
            <a:r>
              <a:rPr lang="en-US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visando</a:t>
            </a:r>
            <a:r>
              <a:rPr lang="en-US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descartar</a:t>
            </a:r>
            <a:r>
              <a:rPr lang="en-US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possivel</a:t>
            </a:r>
            <a:r>
              <a:rPr lang="en-US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infecção</a:t>
            </a:r>
            <a:r>
              <a:rPr lang="en-US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assintomática</a:t>
            </a:r>
            <a:r>
              <a:rPr lang="en-US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pelo</a:t>
            </a:r>
            <a:r>
              <a:rPr lang="en-US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coronavírus</a:t>
            </a:r>
            <a:r>
              <a:rPr lang="en-US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.</a:t>
            </a:r>
            <a:endParaRPr lang="pt-BR" sz="1400" dirty="0">
              <a:solidFill>
                <a:schemeClr val="bg1"/>
              </a:solidFill>
              <a:latin typeface="Apple Braille" charset="0"/>
              <a:ea typeface="Apple Braille" charset="0"/>
              <a:cs typeface="Apple Braille" charset="0"/>
            </a:endParaRPr>
          </a:p>
          <a:p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Após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ter sido esclarecido(a) acerca de todas as minhas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dúvidas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, e estar ciente de todos os riscos, tomei a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decisão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de realizar a cirurgia nesse momento, seguindo o protocolo do HCAA. Estou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também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ciente de que durante o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período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do meu tratamento, por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consequência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da pandemia,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podera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́ ocorrer afastamento de membro da equipe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médica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, incluindo o(a)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médico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(a) assistente, acarretando em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transferência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 dos meus cuidados a outros profissionais da </a:t>
            </a:r>
            <a:r>
              <a:rPr lang="pt-BR" sz="1400" dirty="0" err="1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instituição</a:t>
            </a:r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. </a:t>
            </a:r>
          </a:p>
          <a:p>
            <a:r>
              <a:rPr lang="pt-BR" sz="1400" dirty="0">
                <a:solidFill>
                  <a:schemeClr val="bg1"/>
                </a:solidFill>
                <a:latin typeface="Apple Braille" charset="0"/>
                <a:ea typeface="Apple Braille" charset="0"/>
                <a:cs typeface="Apple Braille" charset="0"/>
              </a:rPr>
              <a:t>Santa Maria, ____/____/2020</a:t>
            </a:r>
          </a:p>
          <a:p>
            <a:endParaRPr lang="pt-BR" sz="1400" dirty="0">
              <a:solidFill>
                <a:schemeClr val="bg1"/>
              </a:solidFill>
              <a:latin typeface="TimesNewRomanPSMT" charset="0"/>
            </a:endParaRPr>
          </a:p>
          <a:p>
            <a:r>
              <a:rPr lang="pt-BR" sz="1400" dirty="0">
                <a:solidFill>
                  <a:schemeClr val="bg1"/>
                </a:solidFill>
                <a:latin typeface="Calibri" charset="0"/>
              </a:rPr>
              <a:t>Nome do Paciente: </a:t>
            </a:r>
            <a:r>
              <a:rPr lang="pt-BR" sz="1400" dirty="0">
                <a:solidFill>
                  <a:schemeClr val="bg1"/>
                </a:solidFill>
                <a:latin typeface="TimesNewRomanPSMT" charset="0"/>
              </a:rPr>
              <a:t>________________________________ ______________Assinatura: ________________________ </a:t>
            </a:r>
            <a:br>
              <a:rPr lang="pt-BR" sz="1400" dirty="0">
                <a:solidFill>
                  <a:schemeClr val="bg1"/>
                </a:solidFill>
                <a:latin typeface="TimesNewRomanPSMT" charset="0"/>
              </a:rPr>
            </a:br>
            <a:r>
              <a:rPr lang="pt-BR" sz="1400" dirty="0">
                <a:solidFill>
                  <a:schemeClr val="bg1"/>
                </a:solidFill>
                <a:latin typeface="Calibri" charset="0"/>
              </a:rPr>
              <a:t>Testemunha 1 – Nome: </a:t>
            </a:r>
            <a:r>
              <a:rPr lang="pt-BR" sz="1400" dirty="0">
                <a:solidFill>
                  <a:schemeClr val="bg1"/>
                </a:solidFill>
                <a:latin typeface="TimesNewRomanPSMT" charset="0"/>
              </a:rPr>
              <a:t>____________________________________________</a:t>
            </a:r>
            <a:r>
              <a:rPr lang="pt-BR" sz="1400" dirty="0">
                <a:solidFill>
                  <a:schemeClr val="bg1"/>
                </a:solidFill>
                <a:latin typeface="Calibri" charset="0"/>
              </a:rPr>
              <a:t>Assinatura: </a:t>
            </a:r>
            <a:r>
              <a:rPr lang="pt-BR" sz="1400" dirty="0">
                <a:solidFill>
                  <a:schemeClr val="bg1"/>
                </a:solidFill>
                <a:latin typeface="TimesNewRomanPSMT" charset="0"/>
              </a:rPr>
              <a:t>________________________  </a:t>
            </a:r>
          </a:p>
          <a:p>
            <a:r>
              <a:rPr lang="pt-BR" sz="1400" dirty="0">
                <a:solidFill>
                  <a:schemeClr val="bg1"/>
                </a:solidFill>
                <a:latin typeface="Calibri" charset="0"/>
              </a:rPr>
              <a:t>Assinatura do médico:_____________________________________________Assinatura:_________________________</a:t>
            </a:r>
            <a:endParaRPr lang="pt-BR" sz="1400" dirty="0">
              <a:solidFill>
                <a:schemeClr val="bg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48544" y="675708"/>
            <a:ext cx="876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TERMO DE CONSENTIMENTO POS-INFORMADO – FIGURA 2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83EC118-1478-5CBB-9071-5C83ECD353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7614" y="242392"/>
            <a:ext cx="2765842" cy="1266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785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5369" y="623971"/>
            <a:ext cx="9513335" cy="503583"/>
          </a:xfrm>
        </p:spPr>
        <p:txBody>
          <a:bodyPr>
            <a:normAutofit/>
          </a:bodyPr>
          <a:lstStyle/>
          <a:p>
            <a:r>
              <a:rPr lang="pt-BR" sz="2400" b="1" dirty="0">
                <a:solidFill>
                  <a:schemeClr val="bg1"/>
                </a:solidFill>
              </a:rPr>
              <a:t>Modelo para </a:t>
            </a:r>
            <a:r>
              <a:rPr lang="pt-BR" sz="2400" b="1" dirty="0" err="1">
                <a:solidFill>
                  <a:schemeClr val="bg1"/>
                </a:solidFill>
              </a:rPr>
              <a:t>requisi</a:t>
            </a:r>
            <a:r>
              <a:rPr lang="en-US" sz="2400" b="1" dirty="0" err="1">
                <a:solidFill>
                  <a:schemeClr val="bg1"/>
                </a:solidFill>
              </a:rPr>
              <a:t>ção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exame</a:t>
            </a:r>
            <a:r>
              <a:rPr lang="en-US" sz="2400" b="1" dirty="0">
                <a:solidFill>
                  <a:schemeClr val="bg1"/>
                </a:solidFill>
              </a:rPr>
              <a:t> RT-</a:t>
            </a:r>
            <a:r>
              <a:rPr lang="en-US" sz="2400" b="1" dirty="0" err="1">
                <a:solidFill>
                  <a:schemeClr val="bg1"/>
                </a:solidFill>
              </a:rPr>
              <a:t>pcr</a:t>
            </a:r>
            <a:r>
              <a:rPr lang="en-US" sz="2400" b="1" dirty="0">
                <a:solidFill>
                  <a:schemeClr val="bg1"/>
                </a:solidFill>
              </a:rPr>
              <a:t> – FIGURA 3</a:t>
            </a:r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799446" y="1614311"/>
            <a:ext cx="4678509" cy="4817166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t-BR" sz="1400" b="1" dirty="0" err="1">
                <a:solidFill>
                  <a:schemeClr val="bg1"/>
                </a:solidFill>
              </a:rPr>
              <a:t>Receitu</a:t>
            </a:r>
            <a:r>
              <a:rPr lang="en-US" sz="1400" b="1" dirty="0" err="1">
                <a:solidFill>
                  <a:schemeClr val="bg1"/>
                </a:solidFill>
              </a:rPr>
              <a:t>ário</a:t>
            </a:r>
            <a:r>
              <a:rPr lang="en-US" sz="1400" b="1" dirty="0">
                <a:solidFill>
                  <a:schemeClr val="bg1"/>
                </a:solidFill>
              </a:rPr>
              <a:t> medico</a:t>
            </a:r>
          </a:p>
          <a:p>
            <a:pPr marL="0" indent="0" algn="ctr">
              <a:buNone/>
            </a:pPr>
            <a:r>
              <a:rPr lang="en-US" sz="1400" b="1" dirty="0">
                <a:solidFill>
                  <a:schemeClr val="bg1"/>
                </a:solidFill>
              </a:rPr>
              <a:t>Dr. </a:t>
            </a:r>
            <a:r>
              <a:rPr lang="en-US" sz="1400" b="1" dirty="0" err="1">
                <a:solidFill>
                  <a:schemeClr val="bg1"/>
                </a:solidFill>
              </a:rPr>
              <a:t>fulano</a:t>
            </a:r>
            <a:r>
              <a:rPr lang="en-US" sz="1400" b="1" dirty="0">
                <a:solidFill>
                  <a:schemeClr val="bg1"/>
                </a:solidFill>
              </a:rPr>
              <a:t> de </a:t>
            </a:r>
            <a:r>
              <a:rPr lang="en-US" sz="1400" b="1" dirty="0" err="1">
                <a:solidFill>
                  <a:schemeClr val="bg1"/>
                </a:solidFill>
              </a:rPr>
              <a:t>tal</a:t>
            </a:r>
            <a:r>
              <a:rPr lang="en-US" sz="1400" b="1" dirty="0">
                <a:solidFill>
                  <a:schemeClr val="bg1"/>
                </a:solidFill>
              </a:rPr>
              <a:t>,  </a:t>
            </a:r>
            <a:r>
              <a:rPr lang="en-US" sz="1400" b="1" dirty="0" err="1">
                <a:solidFill>
                  <a:schemeClr val="bg1"/>
                </a:solidFill>
              </a:rPr>
              <a:t>especialidade</a:t>
            </a:r>
            <a:endParaRPr lang="en-US" sz="14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400" b="1" dirty="0" err="1">
                <a:solidFill>
                  <a:schemeClr val="bg1"/>
                </a:solidFill>
              </a:rPr>
              <a:t>Cpf</a:t>
            </a:r>
            <a:r>
              <a:rPr lang="en-US" sz="1400" b="1" dirty="0">
                <a:solidFill>
                  <a:schemeClr val="bg1"/>
                </a:solidFill>
              </a:rPr>
              <a:t> – 09284620000   </a:t>
            </a:r>
            <a:r>
              <a:rPr lang="en-US" sz="1400" b="1" dirty="0" err="1">
                <a:solidFill>
                  <a:schemeClr val="bg1"/>
                </a:solidFill>
              </a:rPr>
              <a:t>crm</a:t>
            </a:r>
            <a:r>
              <a:rPr lang="en-US" sz="1400" b="1" dirty="0">
                <a:solidFill>
                  <a:schemeClr val="bg1"/>
                </a:solidFill>
              </a:rPr>
              <a:t> – 000001</a:t>
            </a:r>
          </a:p>
          <a:p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b="1" dirty="0" err="1">
                <a:solidFill>
                  <a:schemeClr val="bg1"/>
                </a:solidFill>
              </a:rPr>
              <a:t>Paciente</a:t>
            </a:r>
            <a:r>
              <a:rPr lang="en-US" sz="1400" dirty="0">
                <a:solidFill>
                  <a:schemeClr val="bg1"/>
                </a:solidFill>
              </a:rPr>
              <a:t> – </a:t>
            </a:r>
            <a:r>
              <a:rPr lang="en-US" sz="1400" dirty="0" err="1">
                <a:solidFill>
                  <a:schemeClr val="bg1"/>
                </a:solidFill>
              </a:rPr>
              <a:t>felisberto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err="1">
                <a:solidFill>
                  <a:schemeClr val="bg1"/>
                </a:solidFill>
              </a:rPr>
              <a:t>joaozinho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</a:p>
          <a:p>
            <a:r>
              <a:rPr lang="en-US" sz="1400" b="1" dirty="0" err="1">
                <a:solidFill>
                  <a:schemeClr val="bg1"/>
                </a:solidFill>
              </a:rPr>
              <a:t>Solicito</a:t>
            </a:r>
            <a:r>
              <a:rPr lang="en-US" sz="1400" dirty="0">
                <a:solidFill>
                  <a:schemeClr val="bg1"/>
                </a:solidFill>
              </a:rPr>
              <a:t>:   RT-PCR – Covid-19. </a:t>
            </a:r>
          </a:p>
          <a:p>
            <a:r>
              <a:rPr lang="en-US" sz="1200" b="1" dirty="0">
                <a:solidFill>
                  <a:schemeClr val="bg1"/>
                </a:solidFill>
              </a:rPr>
              <a:t>                               </a:t>
            </a:r>
            <a:endParaRPr lang="en-US" sz="1400" dirty="0">
              <a:solidFill>
                <a:schemeClr val="bg1"/>
              </a:solidFill>
            </a:endParaRPr>
          </a:p>
          <a:p>
            <a:r>
              <a:rPr lang="en-US" sz="1200" dirty="0" err="1">
                <a:solidFill>
                  <a:schemeClr val="bg1"/>
                </a:solidFill>
              </a:rPr>
              <a:t>Laboratório</a:t>
            </a:r>
            <a:r>
              <a:rPr lang="en-US" sz="1200" dirty="0">
                <a:solidFill>
                  <a:schemeClr val="bg1"/>
                </a:solidFill>
              </a:rPr>
              <a:t>:  </a:t>
            </a:r>
            <a:r>
              <a:rPr lang="is-IS" sz="1200" dirty="0">
                <a:solidFill>
                  <a:schemeClr val="bg1"/>
                </a:solidFill>
              </a:rPr>
              <a:t>…................</a:t>
            </a:r>
          </a:p>
          <a:p>
            <a:r>
              <a:rPr lang="pt-BR" sz="1200" dirty="0" err="1">
                <a:solidFill>
                  <a:schemeClr val="bg1"/>
                </a:solidFill>
              </a:rPr>
              <a:t>D</a:t>
            </a:r>
            <a:r>
              <a:rPr lang="is-IS" sz="1200" dirty="0">
                <a:solidFill>
                  <a:schemeClr val="bg1"/>
                </a:solidFill>
              </a:rPr>
              <a:t>ata da coleta: ...................</a:t>
            </a:r>
          </a:p>
          <a:p>
            <a:endParaRPr lang="is-IS" sz="1400" dirty="0">
              <a:solidFill>
                <a:schemeClr val="bg1"/>
              </a:solidFill>
            </a:endParaRPr>
          </a:p>
          <a:p>
            <a:r>
              <a:rPr lang="pt-BR" sz="1100" dirty="0" err="1">
                <a:solidFill>
                  <a:schemeClr val="bg1"/>
                </a:solidFill>
              </a:rPr>
              <a:t>S</a:t>
            </a:r>
            <a:r>
              <a:rPr lang="is-IS" sz="1100" dirty="0">
                <a:solidFill>
                  <a:schemeClr val="bg1"/>
                </a:solidFill>
              </a:rPr>
              <a:t>anta maria, ...../....../2020   _____________________________    </a:t>
            </a:r>
          </a:p>
          <a:p>
            <a:r>
              <a:rPr lang="is-IS" sz="1400" dirty="0">
                <a:solidFill>
                  <a:schemeClr val="bg1"/>
                </a:solidFill>
              </a:rPr>
              <a:t>                                     </a:t>
            </a:r>
            <a:r>
              <a:rPr lang="is-IS" sz="1100" dirty="0">
                <a:solidFill>
                  <a:schemeClr val="bg1"/>
                </a:solidFill>
              </a:rPr>
              <a:t>assinatura do m</a:t>
            </a:r>
            <a:r>
              <a:rPr lang="en-US" sz="1100" dirty="0" err="1">
                <a:solidFill>
                  <a:schemeClr val="bg1"/>
                </a:solidFill>
              </a:rPr>
              <a:t>édico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ED7394F7-6155-F7CA-F526-C4CEA9C6E8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50903" y="347570"/>
            <a:ext cx="2765842" cy="1266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132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0580" y="425136"/>
            <a:ext cx="11872673" cy="423863"/>
          </a:xfrm>
        </p:spPr>
        <p:txBody>
          <a:bodyPr>
            <a:normAutofit/>
          </a:bodyPr>
          <a:lstStyle/>
          <a:p>
            <a:r>
              <a:rPr lang="pt-BR" sz="2000" b="1" dirty="0" err="1">
                <a:solidFill>
                  <a:schemeClr val="bg1"/>
                </a:solidFill>
              </a:rPr>
              <a:t>Check-list</a:t>
            </a:r>
            <a:r>
              <a:rPr lang="pt-BR" sz="2000" b="1" dirty="0">
                <a:solidFill>
                  <a:schemeClr val="bg1"/>
                </a:solidFill>
              </a:rPr>
              <a:t> </a:t>
            </a:r>
            <a:r>
              <a:rPr lang="pt-BR" sz="2000" b="1" dirty="0" err="1">
                <a:solidFill>
                  <a:schemeClr val="bg1"/>
                </a:solidFill>
              </a:rPr>
              <a:t>pr</a:t>
            </a:r>
            <a:r>
              <a:rPr lang="en-US" sz="2000" b="1" dirty="0" err="1">
                <a:solidFill>
                  <a:schemeClr val="bg1"/>
                </a:solidFill>
              </a:rPr>
              <a:t>é-operatório</a:t>
            </a:r>
            <a:r>
              <a:rPr lang="en-US" sz="2000" b="1" dirty="0">
                <a:solidFill>
                  <a:schemeClr val="bg1"/>
                </a:solidFill>
              </a:rPr>
              <a:t>- ANTES DE IR PARA O BLOCO CIRURGICO – FIGURA 4</a:t>
            </a:r>
            <a:endParaRPr lang="pt-BR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7395745"/>
              </p:ext>
            </p:extLst>
          </p:nvPr>
        </p:nvGraphicFramePr>
        <p:xfrm>
          <a:off x="169818" y="1308076"/>
          <a:ext cx="11905263" cy="5448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44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44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4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44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34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22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06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29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882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73747">
                <a:tc gridSpan="2">
                  <a:txBody>
                    <a:bodyPr/>
                    <a:lstStyle/>
                    <a:p>
                      <a:r>
                        <a:rPr lang="pt-BR" sz="140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PACIENTE</a:t>
                      </a:r>
                      <a:r>
                        <a:rPr lang="pt-BR" sz="120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:....................................................</a:t>
                      </a:r>
                    </a:p>
                  </a:txBody>
                  <a:tcPr marB="0"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SEXO:.....................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IDADE:.......................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REGISTRO:..............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LEITO:........................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pt-BR" sz="1200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157">
                <a:tc gridSpan="7"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MOTIVO DA CIRURGIA</a:t>
                      </a:r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:..............................................................................................................................................................................................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0" b="1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0" b="1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0" b="1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405">
                <a:tc gridSpan="7"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CIRURGIA PROPOSTA</a:t>
                      </a:r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:...........................................................................................................................................................................................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pt-BR" sz="1200" b="1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408">
                <a:tc gridSpan="3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AVALIAÇÃO PRÉ-ANESTÉSICA</a:t>
                      </a: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: DR.:</a:t>
                      </a:r>
                      <a:r>
                        <a:rPr lang="is-IS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….......................................</a:t>
                      </a:r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GERAL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PERIDURAL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LOCAL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SEDA</a:t>
                      </a: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ÇÃO</a:t>
                      </a:r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778">
                <a:tc gridSpan="3"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AVALIA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ÇÃO CARDIOLÓGICA:</a:t>
                      </a:r>
                      <a:r>
                        <a:rPr lang="is-IS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…............................................</a:t>
                      </a:r>
                      <a:endParaRPr lang="pt-BR" sz="14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SIM</a:t>
                      </a:r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N</a:t>
                      </a: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ÃO</a:t>
                      </a:r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pt-BR" sz="1200" b="1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4148">
                <a:tc gridSpan="3"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CONSENTIMENTO </a:t>
                      </a:r>
                      <a:r>
                        <a:rPr lang="pt-BR" sz="1400" b="1" dirty="0" err="1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P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ÓS-INFORMADO ASSINADO:</a:t>
                      </a:r>
                      <a:endParaRPr lang="pt-BR" sz="14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0" b="1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SIM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N</a:t>
                      </a: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ÃO</a:t>
                      </a:r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pt-BR" sz="1200" b="1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274">
                <a:tc gridSpan="2"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GRUPO</a:t>
                      </a:r>
                      <a:r>
                        <a:rPr lang="pt-BR" sz="1400" b="1" baseline="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DE RISCO</a:t>
                      </a:r>
                      <a:endParaRPr lang="pt-BR" sz="14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200" b="1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SIM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N</a:t>
                      </a: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ÃO</a:t>
                      </a:r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pt-BR" sz="1200" b="1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522">
                <a:tc>
                  <a:txBody>
                    <a:bodyPr/>
                    <a:lstStyle/>
                    <a:p>
                      <a:pPr algn="r"/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IDADE &gt; 65 ANOS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DIABETE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HIPERTENSO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            CANCER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IMUNODEFICIENTE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OBESO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IRC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DPOC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624">
                <a:tc gridSpan="2"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QUESTION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ÁRIO CLINICO</a:t>
                      </a:r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: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0" b="1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8624">
                <a:tc>
                  <a:txBody>
                    <a:bodyPr/>
                    <a:lstStyle/>
                    <a:p>
                      <a:pPr algn="just"/>
                      <a:r>
                        <a:rPr lang="pt-BR" sz="105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       TEMP&gt; 37.5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05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          TOSSE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05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DOR DE GARGANTA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05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         DISPN</a:t>
                      </a:r>
                      <a:r>
                        <a:rPr lang="en-US" sz="105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ÉIA</a:t>
                      </a:r>
                      <a:endParaRPr lang="pt-BR" sz="105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05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DORES MUSCULARES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pt-BR" sz="105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     ALTERA</a:t>
                      </a:r>
                      <a:r>
                        <a:rPr lang="en-US" sz="105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ÇÃO OLFATO</a:t>
                      </a:r>
                      <a:endParaRPr lang="pt-BR" sz="105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pt-BR" sz="105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         DIARR</a:t>
                      </a:r>
                      <a:r>
                        <a:rPr lang="en-US" sz="105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ÉIA</a:t>
                      </a:r>
                      <a:endParaRPr lang="pt-BR" sz="105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2429">
                <a:tc gridSpan="4"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CONTATO COM SUSPEITO  OU CONFIRMADO DE COVID-19  - &lt; 14 DIAS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0" b="1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000" b="1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SIM</a:t>
                      </a:r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N</a:t>
                      </a: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ÃO</a:t>
                      </a:r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7307">
                <a:tc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SINAIS VITAIS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TEMP-.....................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PA</a:t>
                      </a:r>
                      <a:r>
                        <a:rPr lang="pt-BR" sz="1200" b="1" baseline="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- .........................</a:t>
                      </a:r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FC</a:t>
                      </a:r>
                      <a:r>
                        <a:rPr lang="pt-BR" sz="1200" b="1" baseline="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- ...........................</a:t>
                      </a:r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FR - ..........................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SATURA</a:t>
                      </a: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ÇÃO DE O</a:t>
                      </a:r>
                      <a:r>
                        <a:rPr lang="en-US" sz="1200" b="1" baseline="3000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2 - </a:t>
                      </a:r>
                      <a:r>
                        <a:rPr lang="is-IS" sz="1200" b="1" baseline="3000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…........................</a:t>
                      </a:r>
                      <a:r>
                        <a:rPr lang="is-IS" sz="1200" b="1" baseline="0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%</a:t>
                      </a:r>
                      <a:endParaRPr lang="pt-BR" sz="1200" b="1" baseline="0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2428">
                <a:tc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EXAMES   PR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É-OPERATÓRIOS</a:t>
                      </a:r>
                      <a:endParaRPr lang="pt-BR" sz="16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200" b="1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2675">
                <a:tc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EXAME</a:t>
                      </a:r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CLINICA - LABORAT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ÓRIO</a:t>
                      </a:r>
                      <a:endParaRPr lang="pt-BR" sz="14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DATA DO EXAME</a:t>
                      </a:r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DATA DO RESULTADO</a:t>
                      </a:r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RESULTADO</a:t>
                      </a:r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7307">
                <a:tc>
                  <a:txBody>
                    <a:bodyPr/>
                    <a:lstStyle/>
                    <a:p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RT-PCR</a:t>
                      </a:r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1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42184">
                <a:tc gridSpan="2"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CIRURGIA LIBERADA: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200" b="1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SIM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N</a:t>
                      </a: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ÃO</a:t>
                      </a:r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              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42184">
                <a:tc gridSpan="2">
                  <a:txBody>
                    <a:bodyPr/>
                    <a:lstStyle/>
                    <a:p>
                      <a:r>
                        <a:rPr lang="pt-BR" sz="14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SANTA MARIA ........./,,,,,,,,,,,,/...............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chemeClr val="bg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                  ASSINATURA MEDICO - CRM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pt-BR" sz="1200" b="1" dirty="0">
                        <a:solidFill>
                          <a:schemeClr val="bg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5938431" y="2197404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5699762" y="2924514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7465886" y="2575266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5699762" y="2575266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11412584" y="2217845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/>
          <p:cNvSpPr/>
          <p:nvPr/>
        </p:nvSpPr>
        <p:spPr>
          <a:xfrm>
            <a:off x="8005830" y="2197404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/>
          <p:cNvSpPr/>
          <p:nvPr/>
        </p:nvSpPr>
        <p:spPr>
          <a:xfrm>
            <a:off x="11686904" y="3557929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/>
          <p:cNvSpPr/>
          <p:nvPr/>
        </p:nvSpPr>
        <p:spPr>
          <a:xfrm>
            <a:off x="7473353" y="2908371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14"/>
          <p:cNvSpPr/>
          <p:nvPr/>
        </p:nvSpPr>
        <p:spPr>
          <a:xfrm>
            <a:off x="3522098" y="3530873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/>
          <p:cNvSpPr/>
          <p:nvPr/>
        </p:nvSpPr>
        <p:spPr>
          <a:xfrm>
            <a:off x="1822103" y="3530873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etângulo 16"/>
          <p:cNvSpPr/>
          <p:nvPr/>
        </p:nvSpPr>
        <p:spPr>
          <a:xfrm>
            <a:off x="11686904" y="4171021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/>
          <p:cNvSpPr/>
          <p:nvPr/>
        </p:nvSpPr>
        <p:spPr>
          <a:xfrm>
            <a:off x="9436018" y="3557929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 19"/>
          <p:cNvSpPr/>
          <p:nvPr/>
        </p:nvSpPr>
        <p:spPr>
          <a:xfrm>
            <a:off x="5230922" y="3530873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3" name="Imagem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0296" y="4176743"/>
            <a:ext cx="292100" cy="2413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</p:pic>
      <p:sp>
        <p:nvSpPr>
          <p:cNvPr id="24" name="Retângulo 23"/>
          <p:cNvSpPr/>
          <p:nvPr/>
        </p:nvSpPr>
        <p:spPr>
          <a:xfrm>
            <a:off x="5230922" y="4171021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etângulo 24"/>
          <p:cNvSpPr/>
          <p:nvPr/>
        </p:nvSpPr>
        <p:spPr>
          <a:xfrm>
            <a:off x="6684007" y="3530873"/>
            <a:ext cx="240576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Retângulo 25"/>
          <p:cNvSpPr/>
          <p:nvPr/>
        </p:nvSpPr>
        <p:spPr>
          <a:xfrm>
            <a:off x="6471727" y="4171021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Retângulo 26"/>
          <p:cNvSpPr/>
          <p:nvPr/>
        </p:nvSpPr>
        <p:spPr>
          <a:xfrm>
            <a:off x="2925748" y="4162158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Retângulo 27"/>
          <p:cNvSpPr/>
          <p:nvPr/>
        </p:nvSpPr>
        <p:spPr>
          <a:xfrm>
            <a:off x="1547783" y="4162158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Retângulo 28"/>
          <p:cNvSpPr/>
          <p:nvPr/>
        </p:nvSpPr>
        <p:spPr>
          <a:xfrm>
            <a:off x="8536942" y="4160073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Retângulo 29"/>
          <p:cNvSpPr/>
          <p:nvPr/>
        </p:nvSpPr>
        <p:spPr>
          <a:xfrm>
            <a:off x="7379651" y="4508666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Retângulo 30"/>
          <p:cNvSpPr/>
          <p:nvPr/>
        </p:nvSpPr>
        <p:spPr>
          <a:xfrm>
            <a:off x="4024545" y="6107709"/>
            <a:ext cx="364575" cy="274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Retângulo 31"/>
          <p:cNvSpPr/>
          <p:nvPr/>
        </p:nvSpPr>
        <p:spPr>
          <a:xfrm>
            <a:off x="5746574" y="6096480"/>
            <a:ext cx="310785" cy="28589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Retângulo 32"/>
          <p:cNvSpPr/>
          <p:nvPr/>
        </p:nvSpPr>
        <p:spPr>
          <a:xfrm>
            <a:off x="4013658" y="3197768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Retângulo 33"/>
          <p:cNvSpPr/>
          <p:nvPr/>
        </p:nvSpPr>
        <p:spPr>
          <a:xfrm>
            <a:off x="10292026" y="3557929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5" name="Retângulo 34"/>
          <p:cNvSpPr/>
          <p:nvPr/>
        </p:nvSpPr>
        <p:spPr>
          <a:xfrm>
            <a:off x="9207138" y="4508666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Retângulo 35"/>
          <p:cNvSpPr/>
          <p:nvPr/>
        </p:nvSpPr>
        <p:spPr>
          <a:xfrm>
            <a:off x="5783039" y="3186304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8" name="Retângulo 37"/>
          <p:cNvSpPr/>
          <p:nvPr/>
        </p:nvSpPr>
        <p:spPr>
          <a:xfrm>
            <a:off x="9344298" y="2217845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Retângulo 36"/>
          <p:cNvSpPr/>
          <p:nvPr/>
        </p:nvSpPr>
        <p:spPr>
          <a:xfrm>
            <a:off x="8464259" y="3557929"/>
            <a:ext cx="274320" cy="2220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661267D8-693C-3733-BD35-02390CD9AF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2695" y="149094"/>
            <a:ext cx="2391051" cy="10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250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4382" y="1270101"/>
            <a:ext cx="2047728" cy="34053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latin typeface="Arial" charset="0"/>
                <a:ea typeface="Arial" charset="0"/>
                <a:cs typeface="Arial" charset="0"/>
              </a:rPr>
              <a:t>PREENCHER QUESTION</a:t>
            </a:r>
            <a:r>
              <a:rPr lang="en-US" sz="1000" b="1" dirty="0">
                <a:latin typeface="Arial" charset="0"/>
                <a:ea typeface="Arial" charset="0"/>
                <a:cs typeface="Arial" charset="0"/>
              </a:rPr>
              <a:t>ÁRIO PADRÃO </a:t>
            </a:r>
            <a:endParaRPr lang="pt-BR" sz="1000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467478" y="5036792"/>
            <a:ext cx="1903940" cy="37768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b="1" dirty="0">
                <a:latin typeface="Arial" charset="0"/>
                <a:ea typeface="Arial" charset="0"/>
                <a:cs typeface="Arial" charset="0"/>
              </a:rPr>
              <a:t>MARCAR DATA DA CIRURGIA NO BLOCO CIRURGICO</a:t>
            </a:r>
          </a:p>
        </p:txBody>
      </p:sp>
      <p:sp>
        <p:nvSpPr>
          <p:cNvPr id="10" name="Retângulo 9"/>
          <p:cNvSpPr/>
          <p:nvPr/>
        </p:nvSpPr>
        <p:spPr>
          <a:xfrm>
            <a:off x="-1467" y="669596"/>
            <a:ext cx="2027367" cy="33904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latin typeface="Arial" charset="0"/>
                <a:ea typeface="Arial" charset="0"/>
                <a:cs typeface="Arial" charset="0"/>
              </a:rPr>
              <a:t>ORIENTAR SOBRE PROTOCOLO DO HCAA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2976996" y="2320028"/>
            <a:ext cx="1944521" cy="100233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RT-PCR COVID-19</a:t>
            </a:r>
          </a:p>
          <a:p>
            <a:pPr algn="ctr"/>
            <a:r>
              <a:rPr lang="pt-BR" sz="14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TRES DIAS ANTES DA  CIRURGIA  </a:t>
            </a:r>
            <a:r>
              <a:rPr lang="pt-BR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3  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0" y="28436"/>
            <a:ext cx="2070162" cy="41988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CONDUTA CIRURGICA</a:t>
            </a:r>
          </a:p>
          <a:p>
            <a:pPr algn="ctr"/>
            <a:r>
              <a:rPr lang="pt-BR" sz="1100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RISCO </a:t>
            </a:r>
            <a:r>
              <a:rPr lang="pt-BR" sz="1100" b="1" dirty="0" err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X</a:t>
            </a:r>
            <a:r>
              <a:rPr lang="pt-BR" sz="1100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BENEFICIO</a:t>
            </a:r>
          </a:p>
        </p:txBody>
      </p:sp>
      <p:sp>
        <p:nvSpPr>
          <p:cNvPr id="17" name="Decisão 16"/>
          <p:cNvSpPr/>
          <p:nvPr/>
        </p:nvSpPr>
        <p:spPr>
          <a:xfrm>
            <a:off x="-1466" y="3095739"/>
            <a:ext cx="1643270" cy="50650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latin typeface="Arial" charset="0"/>
                <a:ea typeface="Arial" charset="0"/>
                <a:cs typeface="Arial" charset="0"/>
              </a:rPr>
              <a:t>RESPOSTAS POSITIVAS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391164" y="5675934"/>
            <a:ext cx="2044558" cy="51188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dirty="0">
                <a:latin typeface="Arial" charset="0"/>
                <a:ea typeface="Arial" charset="0"/>
                <a:cs typeface="Arial" charset="0"/>
              </a:rPr>
              <a:t>ORIENTAR SOBRE FUXOGRAMA: COLETA DE RT-PCR</a:t>
            </a:r>
            <a:r>
              <a:rPr lang="pt-BR" sz="11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7" name="Retângulo 26"/>
          <p:cNvSpPr/>
          <p:nvPr/>
        </p:nvSpPr>
        <p:spPr>
          <a:xfrm>
            <a:off x="2899158" y="5225634"/>
            <a:ext cx="2243105" cy="131253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latin typeface="Arial" charset="0"/>
                <a:ea typeface="Arial" charset="0"/>
                <a:cs typeface="Arial" charset="0"/>
              </a:rPr>
              <a:t>ENTRAR EM CONTATO COM HCAA</a:t>
            </a:r>
          </a:p>
          <a:p>
            <a:pPr algn="ctr"/>
            <a:r>
              <a:rPr lang="pt-BR" sz="1400" b="1" dirty="0">
                <a:latin typeface="Arial" charset="0"/>
                <a:ea typeface="Arial" charset="0"/>
                <a:cs typeface="Arial" charset="0"/>
              </a:rPr>
              <a:t>CENTRAL DE TRIAGEM</a:t>
            </a:r>
          </a:p>
          <a:p>
            <a:pPr algn="ctr"/>
            <a:r>
              <a:rPr lang="pt-BR" sz="1400" b="1" dirty="0">
                <a:latin typeface="Arial" charset="0"/>
                <a:ea typeface="Arial" charset="0"/>
                <a:cs typeface="Arial" charset="0"/>
              </a:rPr>
              <a:t>ENF. KERLEN POLLI</a:t>
            </a:r>
          </a:p>
          <a:p>
            <a:pPr algn="ctr"/>
            <a:r>
              <a:rPr lang="pt-BR" sz="1400" b="1" dirty="0">
                <a:latin typeface="Arial" charset="0"/>
                <a:ea typeface="Arial" charset="0"/>
                <a:cs typeface="Arial" charset="0"/>
              </a:rPr>
              <a:t>FONE - 3220-4463</a:t>
            </a:r>
          </a:p>
        </p:txBody>
      </p:sp>
      <p:sp>
        <p:nvSpPr>
          <p:cNvPr id="29" name="Retângulo 28"/>
          <p:cNvSpPr/>
          <p:nvPr/>
        </p:nvSpPr>
        <p:spPr>
          <a:xfrm>
            <a:off x="-1" y="6362688"/>
            <a:ext cx="2417520" cy="47211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INVESTIGA</a:t>
            </a:r>
            <a:r>
              <a:rPr lang="en-US" sz="1000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ÇÃO PARA COVID-19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REMARCAR CIRURGIA SE TESTES NEGATIVOS</a:t>
            </a:r>
            <a:endParaRPr lang="pt-BR" sz="1000" b="1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2" name="Retângulo 31"/>
          <p:cNvSpPr/>
          <p:nvPr/>
        </p:nvSpPr>
        <p:spPr>
          <a:xfrm>
            <a:off x="5539183" y="4040867"/>
            <a:ext cx="1796009" cy="636801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PCR NEGATIVO</a:t>
            </a:r>
          </a:p>
          <a:p>
            <a:pPr algn="ctr"/>
            <a:endParaRPr lang="pt-BR" sz="1200" b="1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Retângulo 33"/>
          <p:cNvSpPr/>
          <p:nvPr/>
        </p:nvSpPr>
        <p:spPr>
          <a:xfrm>
            <a:off x="7022" y="3741639"/>
            <a:ext cx="611258" cy="31499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latin typeface="Arial" charset="0"/>
                <a:ea typeface="Arial" charset="0"/>
                <a:cs typeface="Arial" charset="0"/>
              </a:rPr>
              <a:t>SIM</a:t>
            </a:r>
          </a:p>
        </p:txBody>
      </p:sp>
      <p:sp>
        <p:nvSpPr>
          <p:cNvPr id="36" name="Retângulo 35"/>
          <p:cNvSpPr/>
          <p:nvPr/>
        </p:nvSpPr>
        <p:spPr>
          <a:xfrm>
            <a:off x="5417584" y="1021329"/>
            <a:ext cx="1663189" cy="71539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PCR POSITIVO</a:t>
            </a:r>
          </a:p>
        </p:txBody>
      </p:sp>
      <p:sp>
        <p:nvSpPr>
          <p:cNvPr id="37" name="Retângulo 36"/>
          <p:cNvSpPr/>
          <p:nvPr/>
        </p:nvSpPr>
        <p:spPr>
          <a:xfrm>
            <a:off x="1111125" y="3749507"/>
            <a:ext cx="596343" cy="308113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dirty="0">
                <a:latin typeface="Arial" charset="0"/>
                <a:ea typeface="Arial" charset="0"/>
                <a:cs typeface="Arial" charset="0"/>
              </a:rPr>
              <a:t>N</a:t>
            </a:r>
            <a:r>
              <a:rPr lang="en-US" sz="1000" dirty="0">
                <a:latin typeface="Arial" charset="0"/>
                <a:ea typeface="Arial" charset="0"/>
                <a:cs typeface="Arial" charset="0"/>
              </a:rPr>
              <a:t>ÃO</a:t>
            </a:r>
            <a:endParaRPr lang="pt-BR" sz="10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5" name="Conector de Seta Reta 44"/>
          <p:cNvCxnSpPr/>
          <p:nvPr/>
        </p:nvCxnSpPr>
        <p:spPr>
          <a:xfrm flipH="1">
            <a:off x="963924" y="1626560"/>
            <a:ext cx="5545" cy="22525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de Seta Reta 45"/>
          <p:cNvCxnSpPr/>
          <p:nvPr/>
        </p:nvCxnSpPr>
        <p:spPr>
          <a:xfrm flipH="1">
            <a:off x="984919" y="1051856"/>
            <a:ext cx="9126" cy="241227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de Seta Reta 46"/>
          <p:cNvCxnSpPr/>
          <p:nvPr/>
        </p:nvCxnSpPr>
        <p:spPr>
          <a:xfrm>
            <a:off x="1204724" y="3535674"/>
            <a:ext cx="102676" cy="23098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de Seta Reta 47"/>
          <p:cNvCxnSpPr/>
          <p:nvPr/>
        </p:nvCxnSpPr>
        <p:spPr>
          <a:xfrm>
            <a:off x="1001076" y="547834"/>
            <a:ext cx="7029" cy="14884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de Seta Reta 48"/>
          <p:cNvCxnSpPr/>
          <p:nvPr/>
        </p:nvCxnSpPr>
        <p:spPr>
          <a:xfrm flipH="1">
            <a:off x="1398039" y="4767860"/>
            <a:ext cx="11257" cy="26094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de Seta Reta 51"/>
          <p:cNvCxnSpPr/>
          <p:nvPr/>
        </p:nvCxnSpPr>
        <p:spPr>
          <a:xfrm flipH="1">
            <a:off x="282404" y="3526858"/>
            <a:ext cx="168413" cy="23980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de Seta Reta 52"/>
          <p:cNvCxnSpPr/>
          <p:nvPr/>
        </p:nvCxnSpPr>
        <p:spPr>
          <a:xfrm flipH="1">
            <a:off x="237496" y="4205015"/>
            <a:ext cx="619" cy="198280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de Seta Reta 56"/>
          <p:cNvCxnSpPr/>
          <p:nvPr/>
        </p:nvCxnSpPr>
        <p:spPr>
          <a:xfrm>
            <a:off x="1400362" y="4057620"/>
            <a:ext cx="8934" cy="33135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ector de Seta Reta 91"/>
          <p:cNvCxnSpPr/>
          <p:nvPr/>
        </p:nvCxnSpPr>
        <p:spPr>
          <a:xfrm>
            <a:off x="6386595" y="3356185"/>
            <a:ext cx="17860" cy="664461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ector de Seta Reta 93"/>
          <p:cNvCxnSpPr/>
          <p:nvPr/>
        </p:nvCxnSpPr>
        <p:spPr>
          <a:xfrm>
            <a:off x="4988412" y="2829574"/>
            <a:ext cx="295629" cy="1561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Decisão 109"/>
          <p:cNvSpPr/>
          <p:nvPr/>
        </p:nvSpPr>
        <p:spPr>
          <a:xfrm>
            <a:off x="5263339" y="2358647"/>
            <a:ext cx="2229276" cy="906913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RESULTADO</a:t>
            </a:r>
          </a:p>
        </p:txBody>
      </p:sp>
      <p:cxnSp>
        <p:nvCxnSpPr>
          <p:cNvPr id="149" name="Conector de Seta Reta 148"/>
          <p:cNvCxnSpPr/>
          <p:nvPr/>
        </p:nvCxnSpPr>
        <p:spPr>
          <a:xfrm flipH="1" flipV="1">
            <a:off x="6345434" y="1761741"/>
            <a:ext cx="925" cy="52897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ector de Seta Reta 165"/>
          <p:cNvCxnSpPr/>
          <p:nvPr/>
        </p:nvCxnSpPr>
        <p:spPr>
          <a:xfrm flipH="1">
            <a:off x="9555416" y="2706082"/>
            <a:ext cx="1" cy="68666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Conector Reto 177"/>
          <p:cNvCxnSpPr/>
          <p:nvPr/>
        </p:nvCxnSpPr>
        <p:spPr>
          <a:xfrm>
            <a:off x="2465552" y="5900938"/>
            <a:ext cx="182276" cy="0"/>
          </a:xfrm>
          <a:prstGeom prst="line">
            <a:avLst/>
          </a:prstGeom>
          <a:ln w="603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Conector de Seta Reta 188"/>
          <p:cNvCxnSpPr/>
          <p:nvPr/>
        </p:nvCxnSpPr>
        <p:spPr>
          <a:xfrm>
            <a:off x="2647828" y="2873520"/>
            <a:ext cx="383028" cy="1587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Conector de Seta Reta 197"/>
          <p:cNvCxnSpPr/>
          <p:nvPr/>
        </p:nvCxnSpPr>
        <p:spPr>
          <a:xfrm>
            <a:off x="2689586" y="5897850"/>
            <a:ext cx="230565" cy="308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Conector de Seta Reta 199"/>
          <p:cNvCxnSpPr>
            <a:endCxn id="54" idx="1"/>
          </p:cNvCxnSpPr>
          <p:nvPr/>
        </p:nvCxnSpPr>
        <p:spPr>
          <a:xfrm>
            <a:off x="5216997" y="6053913"/>
            <a:ext cx="914957" cy="2403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Conector de Seta Reta 203"/>
          <p:cNvCxnSpPr/>
          <p:nvPr/>
        </p:nvCxnSpPr>
        <p:spPr>
          <a:xfrm flipV="1">
            <a:off x="9245956" y="1346025"/>
            <a:ext cx="314752" cy="306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Retângulo 208"/>
          <p:cNvSpPr/>
          <p:nvPr/>
        </p:nvSpPr>
        <p:spPr>
          <a:xfrm>
            <a:off x="10620734" y="3407646"/>
            <a:ext cx="1594881" cy="95280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>
                <a:latin typeface="Arial" charset="0"/>
                <a:ea typeface="Arial" charset="0"/>
                <a:cs typeface="Arial" charset="0"/>
              </a:rPr>
              <a:t>ENCAMINHAR PARA ESPECIALISTA </a:t>
            </a:r>
            <a:endParaRPr lang="pt-BR" sz="14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59" name="Retângulo 258"/>
          <p:cNvSpPr/>
          <p:nvPr/>
        </p:nvSpPr>
        <p:spPr>
          <a:xfrm>
            <a:off x="156235" y="1848557"/>
            <a:ext cx="1794970" cy="9447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Wingdings" charset="2"/>
              <a:buChar char="v"/>
            </a:pPr>
            <a:r>
              <a:rPr lang="pt-BR" sz="800" dirty="0"/>
              <a:t>SINTOMAS GRIPAIS</a:t>
            </a:r>
          </a:p>
          <a:p>
            <a:pPr algn="ctr"/>
            <a:r>
              <a:rPr lang="pt-BR" sz="800" dirty="0"/>
              <a:t>FEBRE &gt;37.5, DOR DE GARGANTA, TOSSE, CALAFRIOS,</a:t>
            </a:r>
          </a:p>
          <a:p>
            <a:pPr algn="ctr"/>
            <a:r>
              <a:rPr lang="pt-BR" sz="800" dirty="0"/>
              <a:t>DIARR</a:t>
            </a:r>
            <a:r>
              <a:rPr lang="en-US" sz="800" dirty="0"/>
              <a:t>ÉIA, DISPNÉIA, ETC</a:t>
            </a:r>
          </a:p>
          <a:p>
            <a:pPr marL="171450" indent="-171450" algn="ctr">
              <a:buFont typeface="Wingdings" charset="2"/>
              <a:buChar char="v"/>
            </a:pPr>
            <a:r>
              <a:rPr lang="en-US" sz="800" dirty="0"/>
              <a:t>CONTATO COM SUSPEITO OU CONFIRMADO DE COVID 19</a:t>
            </a:r>
          </a:p>
          <a:p>
            <a:pPr algn="ctr"/>
            <a:r>
              <a:rPr lang="en-US" sz="800" dirty="0"/>
              <a:t>NOS ULTIMOS 14 DIAS</a:t>
            </a:r>
            <a:endParaRPr lang="pt-BR" sz="800" dirty="0"/>
          </a:p>
        </p:txBody>
      </p:sp>
      <p:cxnSp>
        <p:nvCxnSpPr>
          <p:cNvPr id="274" name="Conector de Seta Reta 273"/>
          <p:cNvCxnSpPr/>
          <p:nvPr/>
        </p:nvCxnSpPr>
        <p:spPr>
          <a:xfrm>
            <a:off x="843993" y="2821195"/>
            <a:ext cx="0" cy="258337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4" name="Retângulo 283"/>
          <p:cNvSpPr/>
          <p:nvPr/>
        </p:nvSpPr>
        <p:spPr>
          <a:xfrm>
            <a:off x="437648" y="4360450"/>
            <a:ext cx="2069946" cy="37768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b="1" dirty="0">
                <a:latin typeface="Arial" charset="0"/>
                <a:ea typeface="Arial" charset="0"/>
                <a:cs typeface="Arial" charset="0"/>
              </a:rPr>
              <a:t>ASSINAR CONSENTIMENTO POS-INFORMADO </a:t>
            </a:r>
            <a:endParaRPr lang="pt-BR" sz="1050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85" name="Conector de Seta Reta 284"/>
          <p:cNvCxnSpPr/>
          <p:nvPr/>
        </p:nvCxnSpPr>
        <p:spPr>
          <a:xfrm flipH="1">
            <a:off x="1414496" y="5470325"/>
            <a:ext cx="11257" cy="26094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Decisão 287"/>
          <p:cNvSpPr/>
          <p:nvPr/>
        </p:nvSpPr>
        <p:spPr>
          <a:xfrm>
            <a:off x="9560708" y="873779"/>
            <a:ext cx="2270221" cy="98804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latin typeface="Arial" charset="0"/>
                <a:ea typeface="Arial" charset="0"/>
                <a:cs typeface="Arial" charset="0"/>
              </a:rPr>
              <a:t>ADIAR A CIRURGIA ?</a:t>
            </a:r>
          </a:p>
        </p:txBody>
      </p:sp>
      <p:sp>
        <p:nvSpPr>
          <p:cNvPr id="292" name="Retângulo 291"/>
          <p:cNvSpPr/>
          <p:nvPr/>
        </p:nvSpPr>
        <p:spPr>
          <a:xfrm>
            <a:off x="8325334" y="1161617"/>
            <a:ext cx="863261" cy="39756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latin typeface="Arial" charset="0"/>
                <a:ea typeface="Arial" charset="0"/>
                <a:cs typeface="Arial" charset="0"/>
              </a:rPr>
              <a:t>SIM</a:t>
            </a:r>
          </a:p>
        </p:txBody>
      </p:sp>
      <p:sp>
        <p:nvSpPr>
          <p:cNvPr id="293" name="Retângulo 292"/>
          <p:cNvSpPr/>
          <p:nvPr/>
        </p:nvSpPr>
        <p:spPr>
          <a:xfrm>
            <a:off x="9188595" y="2193352"/>
            <a:ext cx="863261" cy="39756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latin typeface="Arial" charset="0"/>
                <a:ea typeface="Arial" charset="0"/>
                <a:cs typeface="Arial" charset="0"/>
              </a:rPr>
              <a:t>N</a:t>
            </a:r>
            <a:r>
              <a:rPr lang="en-US" sz="1600" b="1" dirty="0">
                <a:latin typeface="Arial" charset="0"/>
                <a:ea typeface="Arial" charset="0"/>
                <a:cs typeface="Arial" charset="0"/>
              </a:rPr>
              <a:t>ÃO</a:t>
            </a:r>
            <a:endParaRPr lang="pt-BR" sz="1600" b="1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98" name="Conector de Seta Reta 297"/>
          <p:cNvCxnSpPr/>
          <p:nvPr/>
        </p:nvCxnSpPr>
        <p:spPr>
          <a:xfrm flipH="1">
            <a:off x="9678778" y="1717243"/>
            <a:ext cx="524318" cy="46291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Conector de Seta Reta 298"/>
          <p:cNvCxnSpPr/>
          <p:nvPr/>
        </p:nvCxnSpPr>
        <p:spPr>
          <a:xfrm>
            <a:off x="11099033" y="1754461"/>
            <a:ext cx="425069" cy="39106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Conector de Seta Reta 312"/>
          <p:cNvCxnSpPr/>
          <p:nvPr/>
        </p:nvCxnSpPr>
        <p:spPr>
          <a:xfrm flipV="1">
            <a:off x="7077941" y="1360655"/>
            <a:ext cx="1247393" cy="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Botão de Ação: Personalizado 88">
            <a:hlinkClick r:id="" action="ppaction://noaction" highlightClick="1"/>
          </p:cNvPr>
          <p:cNvSpPr/>
          <p:nvPr/>
        </p:nvSpPr>
        <p:spPr>
          <a:xfrm>
            <a:off x="1794610" y="1429363"/>
            <a:ext cx="231291" cy="148471"/>
          </a:xfrm>
          <a:prstGeom prst="actionButtonBlank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90" name="Botão de Ação: Personalizado 89">
            <a:hlinkClick r:id="" action="ppaction://noaction" highlightClick="1"/>
          </p:cNvPr>
          <p:cNvSpPr/>
          <p:nvPr/>
        </p:nvSpPr>
        <p:spPr>
          <a:xfrm>
            <a:off x="2227625" y="4529537"/>
            <a:ext cx="279968" cy="208598"/>
          </a:xfrm>
          <a:prstGeom prst="actionButtonBlank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56" name="Retângulo 55"/>
          <p:cNvSpPr/>
          <p:nvPr/>
        </p:nvSpPr>
        <p:spPr>
          <a:xfrm>
            <a:off x="8838495" y="5534337"/>
            <a:ext cx="1961793" cy="103915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latin typeface="Arial" charset="0"/>
                <a:ea typeface="Arial" charset="0"/>
                <a:cs typeface="Arial" charset="0"/>
              </a:rPr>
              <a:t>REALIZAR CIRURGIA BLOCO DO HCAA</a:t>
            </a:r>
          </a:p>
        </p:txBody>
      </p:sp>
      <p:sp>
        <p:nvSpPr>
          <p:cNvPr id="68" name="Retângulo 67"/>
          <p:cNvSpPr/>
          <p:nvPr/>
        </p:nvSpPr>
        <p:spPr>
          <a:xfrm>
            <a:off x="11273939" y="2198612"/>
            <a:ext cx="863261" cy="39756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latin typeface="Arial" charset="0"/>
                <a:ea typeface="Arial" charset="0"/>
                <a:cs typeface="Arial" charset="0"/>
              </a:rPr>
              <a:t>SIM</a:t>
            </a:r>
          </a:p>
        </p:txBody>
      </p:sp>
      <p:sp>
        <p:nvSpPr>
          <p:cNvPr id="71" name="Retângulo 70"/>
          <p:cNvSpPr/>
          <p:nvPr/>
        </p:nvSpPr>
        <p:spPr>
          <a:xfrm>
            <a:off x="7821637" y="3446050"/>
            <a:ext cx="2381459" cy="914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latin typeface="Arial" charset="0"/>
                <a:ea typeface="Arial" charset="0"/>
                <a:cs typeface="Arial" charset="0"/>
              </a:rPr>
              <a:t>REALIZAR CIRURGIA NO HOSPITAL COVID</a:t>
            </a:r>
          </a:p>
        </p:txBody>
      </p:sp>
      <p:cxnSp>
        <p:nvCxnSpPr>
          <p:cNvPr id="72" name="Conector de Seta Reta 71"/>
          <p:cNvCxnSpPr/>
          <p:nvPr/>
        </p:nvCxnSpPr>
        <p:spPr>
          <a:xfrm>
            <a:off x="11703357" y="2637819"/>
            <a:ext cx="2212" cy="769827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tângulo 53"/>
          <p:cNvSpPr/>
          <p:nvPr/>
        </p:nvSpPr>
        <p:spPr>
          <a:xfrm>
            <a:off x="6131954" y="5482381"/>
            <a:ext cx="1838276" cy="11911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latin typeface="Arial" charset="0"/>
                <a:ea typeface="Arial" charset="0"/>
                <a:cs typeface="Arial" charset="0"/>
              </a:rPr>
              <a:t>INTERNAR</a:t>
            </a:r>
          </a:p>
          <a:p>
            <a:pPr algn="ctr"/>
            <a:endParaRPr lang="pt-BR" b="1" dirty="0"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pt-BR" b="1" dirty="0">
                <a:latin typeface="Arial" charset="0"/>
                <a:ea typeface="Arial" charset="0"/>
                <a:cs typeface="Arial" charset="0"/>
              </a:rPr>
              <a:t>PREENCHER CHECK-LIST </a:t>
            </a:r>
            <a:r>
              <a:rPr lang="pt-BR" sz="20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cxnSp>
        <p:nvCxnSpPr>
          <p:cNvPr id="55" name="Conector de Seta Reta 54"/>
          <p:cNvCxnSpPr/>
          <p:nvPr/>
        </p:nvCxnSpPr>
        <p:spPr>
          <a:xfrm>
            <a:off x="8142884" y="6053913"/>
            <a:ext cx="695611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/>
          <p:cNvSpPr txBox="1"/>
          <p:nvPr/>
        </p:nvSpPr>
        <p:spPr>
          <a:xfrm>
            <a:off x="3444912" y="-28340"/>
            <a:ext cx="58010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bg1"/>
                </a:solidFill>
              </a:rPr>
              <a:t>FLUXOGRAMA CIRURGIA ELETIVA  DURANTE PANDEMIA COVID-19</a:t>
            </a:r>
          </a:p>
        </p:txBody>
      </p:sp>
      <p:cxnSp>
        <p:nvCxnSpPr>
          <p:cNvPr id="58" name="Conector de Seta Reta 57"/>
          <p:cNvCxnSpPr/>
          <p:nvPr/>
        </p:nvCxnSpPr>
        <p:spPr>
          <a:xfrm flipH="1">
            <a:off x="4497103" y="4529537"/>
            <a:ext cx="956125" cy="55214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de Seta Reta 58"/>
          <p:cNvCxnSpPr/>
          <p:nvPr/>
        </p:nvCxnSpPr>
        <p:spPr>
          <a:xfrm flipH="1" flipV="1">
            <a:off x="3963240" y="3364911"/>
            <a:ext cx="926" cy="171676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to 2"/>
          <p:cNvCxnSpPr/>
          <p:nvPr/>
        </p:nvCxnSpPr>
        <p:spPr>
          <a:xfrm flipH="1">
            <a:off x="2598757" y="2881457"/>
            <a:ext cx="15176" cy="3000442"/>
          </a:xfrm>
          <a:prstGeom prst="line">
            <a:avLst/>
          </a:prstGeom>
          <a:ln w="730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0964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e">
  <a:themeElements>
    <a:clrScheme name="Celeste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4082</TotalTime>
  <Words>1571</Words>
  <Application>Microsoft Office PowerPoint</Application>
  <PresentationFormat>Widescreen</PresentationFormat>
  <Paragraphs>226</Paragraphs>
  <Slides>11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9" baseType="lpstr">
      <vt:lpstr>Apple Braille</vt:lpstr>
      <vt:lpstr>Apple LiGothic</vt:lpstr>
      <vt:lpstr>Arial</vt:lpstr>
      <vt:lpstr>Calibri</vt:lpstr>
      <vt:lpstr>Calibri Light</vt:lpstr>
      <vt:lpstr>TimesNewRomanPSMT</vt:lpstr>
      <vt:lpstr>Wingdings</vt:lpstr>
      <vt:lpstr>Celeste</vt:lpstr>
      <vt:lpstr>PROTOCOLO DE CIRURGIAS ELETIVAS DO CHAA EM TEMPOS DE PANDEMIA DO COVID-19 novo – 09/06/2020 revisado 07/07/2020</vt:lpstr>
      <vt:lpstr>OBJETIVOS DO PROTOCOLO</vt:lpstr>
      <vt:lpstr>PROTOCOLO CIRURGIAS ELETIVAS NO CHAA – DURANTE A PANDEMIA – COVID 19</vt:lpstr>
      <vt:lpstr>Apresentação do PowerPoint</vt:lpstr>
      <vt:lpstr>PROTOCOLO PARA CIRURGIA NO CHAA – figura 1</vt:lpstr>
      <vt:lpstr>Apresentação do PowerPoint</vt:lpstr>
      <vt:lpstr>Modelo para requisição de exame RT-pcr – FIGURA 3</vt:lpstr>
      <vt:lpstr>Check-list pré-operatório- ANTES DE IR PARA O BLOCO CIRURGICO – FIGURA 4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gustavothome@icardio.com.br</dc:creator>
  <cp:lastModifiedBy>Pubblicita Games</cp:lastModifiedBy>
  <cp:revision>29</cp:revision>
  <dcterms:created xsi:type="dcterms:W3CDTF">2020-06-04T14:05:50Z</dcterms:created>
  <dcterms:modified xsi:type="dcterms:W3CDTF">2025-12-05T11:37:10Z</dcterms:modified>
</cp:coreProperties>
</file>